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Sniglet" charset="1" panose="0407050503010002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Sensei" charset="1" panose="00000500000000000000"/>
      <p:regular r:id="rId15"/>
    </p:embeddedFont>
    <p:embeddedFont>
      <p:font typeface="Poor Story" charset="1" panose="00000000000000000000"/>
      <p:regular r:id="rId16"/>
    </p:embeddedFont>
    <p:embeddedFont>
      <p:font typeface="CS Gordon Rounded" charset="1" panose="00000000000000000000"/>
      <p:regular r:id="rId17"/>
    </p:embeddedFont>
    <p:embeddedFont>
      <p:font typeface="Sailors" charset="1" panose="02000000000000000000"/>
      <p:regular r:id="rId18"/>
    </p:embeddedFont>
    <p:embeddedFont>
      <p:font typeface="Sailors Italics" charset="1" panose="02000000000000000000"/>
      <p:regular r:id="rId19"/>
    </p:embeddedFont>
    <p:embeddedFont>
      <p:font typeface="Popハッピネス EB" charset="1" panose="02000900000000000000"/>
      <p:regular r:id="rId20"/>
    </p:embeddedFont>
    <p:embeddedFont>
      <p:font typeface="Lazydog" charset="1" panose="00000000000000000000"/>
      <p:regular r:id="rId21"/>
    </p:embeddedFont>
    <p:embeddedFont>
      <p:font typeface="Dreaming Outloud Sans" charset="1" panose="00000500000000000000"/>
      <p:regular r:id="rId22"/>
    </p:embeddedFont>
    <p:embeddedFont>
      <p:font typeface="Dreaming Outloud Sans Italics" charset="1" panose="000005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Barlow Medium" charset="1" panose="00000600000000000000"/>
      <p:regular r:id="rId28"/>
    </p:embeddedFont>
    <p:embeddedFont>
      <p:font typeface="Barlow Medium Bold" charset="1" panose="00000700000000000000"/>
      <p:regular r:id="rId29"/>
    </p:embeddedFont>
    <p:embeddedFont>
      <p:font typeface="Barlow Medium Italics" charset="1" panose="00000600000000000000"/>
      <p:regular r:id="rId30"/>
    </p:embeddedFont>
    <p:embeddedFont>
      <p:font typeface="Barlow Medium Bold Italics" charset="1" panose="000007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86.png" Type="http://schemas.openxmlformats.org/officeDocument/2006/relationships/image"/><Relationship Id="rId14" Target="../media/image87.svg" Type="http://schemas.openxmlformats.org/officeDocument/2006/relationships/image"/><Relationship Id="rId15" Target="../media/image88.gif" Type="http://schemas.openxmlformats.org/officeDocument/2006/relationships/image"/><Relationship Id="rId2" Target="../media/image75.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svg" Type="http://schemas.openxmlformats.org/officeDocument/2006/relationships/image"/><Relationship Id="rId11" Target="../media/image98.png" Type="http://schemas.openxmlformats.org/officeDocument/2006/relationships/image"/><Relationship Id="rId12" Target="../media/image99.svg" Type="http://schemas.openxmlformats.org/officeDocument/2006/relationships/image"/><Relationship Id="rId13" Target="../media/image100.png" Type="http://schemas.openxmlformats.org/officeDocument/2006/relationships/image"/><Relationship Id="rId14" Target="../media/image101.svg" Type="http://schemas.openxmlformats.org/officeDocument/2006/relationships/image"/><Relationship Id="rId15" Target="../media/image102.png" Type="http://schemas.openxmlformats.org/officeDocument/2006/relationships/image"/><Relationship Id="rId16" Target="../media/image103.svg" Type="http://schemas.openxmlformats.org/officeDocument/2006/relationships/image"/><Relationship Id="rId17" Target="../media/image104.png" Type="http://schemas.openxmlformats.org/officeDocument/2006/relationships/image"/><Relationship Id="rId18" Target="../media/image105.svg" Type="http://schemas.openxmlformats.org/officeDocument/2006/relationships/image"/><Relationship Id="rId19" Target="../media/image106.png" Type="http://schemas.openxmlformats.org/officeDocument/2006/relationships/image"/><Relationship Id="rId2" Target="../media/image89.png" Type="http://schemas.openxmlformats.org/officeDocument/2006/relationships/image"/><Relationship Id="rId20" Target="../media/image107.svg" Type="http://schemas.openxmlformats.org/officeDocument/2006/relationships/image"/><Relationship Id="rId21" Target="../media/image78.png" Type="http://schemas.openxmlformats.org/officeDocument/2006/relationships/image"/><Relationship Id="rId22" Target="../media/image79.svg" Type="http://schemas.openxmlformats.org/officeDocument/2006/relationships/image"/><Relationship Id="rId23" Target="../media/image15.gif"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92.png" Type="http://schemas.openxmlformats.org/officeDocument/2006/relationships/image"/><Relationship Id="rId6" Target="../media/image93.svg" Type="http://schemas.openxmlformats.org/officeDocument/2006/relationships/image"/><Relationship Id="rId7" Target="../media/image94.png" Type="http://schemas.openxmlformats.org/officeDocument/2006/relationships/image"/><Relationship Id="rId8" Target="../media/image95.svg" Type="http://schemas.openxmlformats.org/officeDocument/2006/relationships/image"/><Relationship Id="rId9" Target="../media/image9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gif" Type="http://schemas.openxmlformats.org/officeDocument/2006/relationships/image"/><Relationship Id="rId3" Target="../media/image3.gif"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0.svg" Type="http://schemas.openxmlformats.org/officeDocument/2006/relationships/image"/><Relationship Id="rId11" Target="../media/image121.png" Type="http://schemas.openxmlformats.org/officeDocument/2006/relationships/image"/><Relationship Id="rId12" Target="../media/image122.svg" Type="http://schemas.openxmlformats.org/officeDocument/2006/relationships/image"/><Relationship Id="rId13" Target="../media/image123.png" Type="http://schemas.openxmlformats.org/officeDocument/2006/relationships/image"/><Relationship Id="rId14" Target="../media/image124.svg" Type="http://schemas.openxmlformats.org/officeDocument/2006/relationships/image"/><Relationship Id="rId15" Target="../media/image125.png" Type="http://schemas.openxmlformats.org/officeDocument/2006/relationships/image"/><Relationship Id="rId16" Target="../media/image126.svg" Type="http://schemas.openxmlformats.org/officeDocument/2006/relationships/image"/><Relationship Id="rId17" Target="../media/image127.png" Type="http://schemas.openxmlformats.org/officeDocument/2006/relationships/image"/><Relationship Id="rId18" Target="../media/image128.svg" Type="http://schemas.openxmlformats.org/officeDocument/2006/relationships/image"/><Relationship Id="rId19" Target="../media/image129.png" Type="http://schemas.openxmlformats.org/officeDocument/2006/relationships/image"/><Relationship Id="rId2" Target="../media/image75.png" Type="http://schemas.openxmlformats.org/officeDocument/2006/relationships/image"/><Relationship Id="rId20" Target="../media/image130.svg" Type="http://schemas.openxmlformats.org/officeDocument/2006/relationships/image"/><Relationship Id="rId3" Target="../media/image113.png" Type="http://schemas.openxmlformats.org/officeDocument/2006/relationships/image"/><Relationship Id="rId4" Target="../media/image114.svg" Type="http://schemas.openxmlformats.org/officeDocument/2006/relationships/image"/><Relationship Id="rId5" Target="../media/image115.png" Type="http://schemas.openxmlformats.org/officeDocument/2006/relationships/image"/><Relationship Id="rId6" Target="../media/image116.svg" Type="http://schemas.openxmlformats.org/officeDocument/2006/relationships/image"/><Relationship Id="rId7" Target="../media/image117.png" Type="http://schemas.openxmlformats.org/officeDocument/2006/relationships/image"/><Relationship Id="rId8" Target="../media/image118.svg" Type="http://schemas.openxmlformats.org/officeDocument/2006/relationships/image"/><Relationship Id="rId9" Target="../media/image1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0.svg" Type="http://schemas.openxmlformats.org/officeDocument/2006/relationships/image"/><Relationship Id="rId11" Target="../media/image121.png" Type="http://schemas.openxmlformats.org/officeDocument/2006/relationships/image"/><Relationship Id="rId12" Target="../media/image122.svg" Type="http://schemas.openxmlformats.org/officeDocument/2006/relationships/image"/><Relationship Id="rId13" Target="../media/image123.png" Type="http://schemas.openxmlformats.org/officeDocument/2006/relationships/image"/><Relationship Id="rId14" Target="../media/image124.svg" Type="http://schemas.openxmlformats.org/officeDocument/2006/relationships/image"/><Relationship Id="rId15" Target="../media/image125.png" Type="http://schemas.openxmlformats.org/officeDocument/2006/relationships/image"/><Relationship Id="rId16" Target="../media/image126.svg" Type="http://schemas.openxmlformats.org/officeDocument/2006/relationships/image"/><Relationship Id="rId17" Target="../media/image127.png" Type="http://schemas.openxmlformats.org/officeDocument/2006/relationships/image"/><Relationship Id="rId18" Target="../media/image128.svg" Type="http://schemas.openxmlformats.org/officeDocument/2006/relationships/image"/><Relationship Id="rId19" Target="../media/image129.png" Type="http://schemas.openxmlformats.org/officeDocument/2006/relationships/image"/><Relationship Id="rId2" Target="../media/image75.png" Type="http://schemas.openxmlformats.org/officeDocument/2006/relationships/image"/><Relationship Id="rId20" Target="../media/image130.svg" Type="http://schemas.openxmlformats.org/officeDocument/2006/relationships/image"/><Relationship Id="rId3" Target="../media/image113.png" Type="http://schemas.openxmlformats.org/officeDocument/2006/relationships/image"/><Relationship Id="rId4" Target="../media/image114.svg" Type="http://schemas.openxmlformats.org/officeDocument/2006/relationships/image"/><Relationship Id="rId5" Target="../media/image115.png" Type="http://schemas.openxmlformats.org/officeDocument/2006/relationships/image"/><Relationship Id="rId6" Target="../media/image116.svg" Type="http://schemas.openxmlformats.org/officeDocument/2006/relationships/image"/><Relationship Id="rId7" Target="../media/image117.png" Type="http://schemas.openxmlformats.org/officeDocument/2006/relationships/image"/><Relationship Id="rId8" Target="../media/image118.svg" Type="http://schemas.openxmlformats.org/officeDocument/2006/relationships/image"/><Relationship Id="rId9" Target="../media/image1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 Id="rId3" Target="../media/image132.svg" Type="http://schemas.openxmlformats.org/officeDocument/2006/relationships/image"/><Relationship Id="rId4" Target="../media/image133.png" Type="http://schemas.openxmlformats.org/officeDocument/2006/relationships/image"/><Relationship Id="rId5" Target="../media/image13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 Id="rId3" Target="../media/image132.svg" Type="http://schemas.openxmlformats.org/officeDocument/2006/relationships/image"/><Relationship Id="rId4" Target="../media/image133.png" Type="http://schemas.openxmlformats.org/officeDocument/2006/relationships/image"/><Relationship Id="rId5" Target="../media/image13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3.svg" Type="http://schemas.openxmlformats.org/officeDocument/2006/relationships/image"/><Relationship Id="rId11" Target="../media/image144.png" Type="http://schemas.openxmlformats.org/officeDocument/2006/relationships/image"/><Relationship Id="rId12" Target="../media/image145.svg" Type="http://schemas.openxmlformats.org/officeDocument/2006/relationships/image"/><Relationship Id="rId13" Target="../media/image146.png" Type="http://schemas.openxmlformats.org/officeDocument/2006/relationships/image"/><Relationship Id="rId14" Target="../media/image147.svg" Type="http://schemas.openxmlformats.org/officeDocument/2006/relationships/image"/><Relationship Id="rId15" Target="../media/image148.png" Type="http://schemas.openxmlformats.org/officeDocument/2006/relationships/image"/><Relationship Id="rId16" Target="../media/image149.svg" Type="http://schemas.openxmlformats.org/officeDocument/2006/relationships/image"/><Relationship Id="rId17" Target="../media/image150.png" Type="http://schemas.openxmlformats.org/officeDocument/2006/relationships/image"/><Relationship Id="rId18" Target="../media/image151.svg" Type="http://schemas.openxmlformats.org/officeDocument/2006/relationships/image"/><Relationship Id="rId2" Target="../media/image135.png" Type="http://schemas.openxmlformats.org/officeDocument/2006/relationships/image"/><Relationship Id="rId3" Target="../media/image136.svg" Type="http://schemas.openxmlformats.org/officeDocument/2006/relationships/image"/><Relationship Id="rId4" Target="../media/image137.gif" Type="http://schemas.openxmlformats.org/officeDocument/2006/relationships/image"/><Relationship Id="rId5" Target="../media/image138.png" Type="http://schemas.openxmlformats.org/officeDocument/2006/relationships/image"/><Relationship Id="rId6" Target="../media/image139.svg" Type="http://schemas.openxmlformats.org/officeDocument/2006/relationships/image"/><Relationship Id="rId7" Target="../media/image140.png" Type="http://schemas.openxmlformats.org/officeDocument/2006/relationships/image"/><Relationship Id="rId8" Target="../media/image141.svg" Type="http://schemas.openxmlformats.org/officeDocument/2006/relationships/image"/><Relationship Id="rId9" Target="../media/image1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9.png" Type="http://schemas.openxmlformats.org/officeDocument/2006/relationships/image"/><Relationship Id="rId11" Target="../media/image160.svg" Type="http://schemas.openxmlformats.org/officeDocument/2006/relationships/image"/><Relationship Id="rId2" Target="../media/image152.png" Type="http://schemas.openxmlformats.org/officeDocument/2006/relationships/image"/><Relationship Id="rId3" Target="../media/image17.gif" Type="http://schemas.openxmlformats.org/officeDocument/2006/relationships/image"/><Relationship Id="rId4" Target="../media/image153.png" Type="http://schemas.openxmlformats.org/officeDocument/2006/relationships/image"/><Relationship Id="rId5" Target="../media/image154.svg" Type="http://schemas.openxmlformats.org/officeDocument/2006/relationships/image"/><Relationship Id="rId6" Target="../media/image155.png" Type="http://schemas.openxmlformats.org/officeDocument/2006/relationships/image"/><Relationship Id="rId7" Target="../media/image156.svg" Type="http://schemas.openxmlformats.org/officeDocument/2006/relationships/image"/><Relationship Id="rId8" Target="../media/image157.png" Type="http://schemas.openxmlformats.org/officeDocument/2006/relationships/image"/><Relationship Id="rId9" Target="../media/image15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9.png" Type="http://schemas.openxmlformats.org/officeDocument/2006/relationships/image"/><Relationship Id="rId11" Target="../media/image170.svg" Type="http://schemas.openxmlformats.org/officeDocument/2006/relationships/image"/><Relationship Id="rId2" Target="../media/image161.png" Type="http://schemas.openxmlformats.org/officeDocument/2006/relationships/image"/><Relationship Id="rId3" Target="../media/image162.svg" Type="http://schemas.openxmlformats.org/officeDocument/2006/relationships/image"/><Relationship Id="rId4" Target="../media/image163.png" Type="http://schemas.openxmlformats.org/officeDocument/2006/relationships/image"/><Relationship Id="rId5" Target="../media/image164.svg" Type="http://schemas.openxmlformats.org/officeDocument/2006/relationships/image"/><Relationship Id="rId6" Target="../media/image165.png" Type="http://schemas.openxmlformats.org/officeDocument/2006/relationships/image"/><Relationship Id="rId7" Target="../media/image166.svg" Type="http://schemas.openxmlformats.org/officeDocument/2006/relationships/image"/><Relationship Id="rId8" Target="../media/image167.png" Type="http://schemas.openxmlformats.org/officeDocument/2006/relationships/image"/><Relationship Id="rId9" Target="../media/image16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gif" Type="http://schemas.openxmlformats.org/officeDocument/2006/relationships/image"/><Relationship Id="rId7" Target="../media/image15.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1.png" Type="http://schemas.openxmlformats.org/officeDocument/2006/relationships/image"/><Relationship Id="rId3" Target="../media/image172.svg" Type="http://schemas.openxmlformats.org/officeDocument/2006/relationships/image"/><Relationship Id="rId4" Target="../media/image173.png" Type="http://schemas.openxmlformats.org/officeDocument/2006/relationships/image"/><Relationship Id="rId5" Target="../media/image174.svg" Type="http://schemas.openxmlformats.org/officeDocument/2006/relationships/image"/><Relationship Id="rId6" Target="../media/image175.png" Type="http://schemas.openxmlformats.org/officeDocument/2006/relationships/image"/><Relationship Id="rId7" Target="../media/image176.svg" Type="http://schemas.openxmlformats.org/officeDocument/2006/relationships/image"/><Relationship Id="rId8" Target="../media/image177.png" Type="http://schemas.openxmlformats.org/officeDocument/2006/relationships/image"/><Relationship Id="rId9" Target="../media/image17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9.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80.png" Type="http://schemas.openxmlformats.org/officeDocument/2006/relationships/image"/><Relationship Id="rId6" Target="../media/image181.svg" Type="http://schemas.openxmlformats.org/officeDocument/2006/relationships/image"/><Relationship Id="rId7" Target="../media/image182.gif" Type="http://schemas.openxmlformats.org/officeDocument/2006/relationships/image"/><Relationship Id="rId8" Target="../media/image183.png" Type="http://schemas.openxmlformats.org/officeDocument/2006/relationships/image"/><Relationship Id="rId9" Target="../media/image18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5.png" Type="http://schemas.openxmlformats.org/officeDocument/2006/relationships/image"/><Relationship Id="rId3" Target="../media/image186.svg" Type="http://schemas.openxmlformats.org/officeDocument/2006/relationships/image"/><Relationship Id="rId4" Target="../media/image187.gif" Type="http://schemas.openxmlformats.org/officeDocument/2006/relationships/image"/><Relationship Id="rId5" Target="../media/image88.gif" Type="http://schemas.openxmlformats.org/officeDocument/2006/relationships/image"/><Relationship Id="rId6" Target="../media/image188.png" Type="http://schemas.openxmlformats.org/officeDocument/2006/relationships/image"/><Relationship Id="rId7" Target="../media/image189.svg" Type="http://schemas.openxmlformats.org/officeDocument/2006/relationships/image"/><Relationship Id="rId8" Target="../media/image190.png" Type="http://schemas.openxmlformats.org/officeDocument/2006/relationships/image"/><Relationship Id="rId9" Target="../media/image19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92.png" Type="http://schemas.openxmlformats.org/officeDocument/2006/relationships/image"/><Relationship Id="rId5" Target="../media/image193.svg" Type="http://schemas.openxmlformats.org/officeDocument/2006/relationships/image"/><Relationship Id="rId6" Target="../media/image194.jpeg" Type="http://schemas.openxmlformats.org/officeDocument/2006/relationships/image"/><Relationship Id="rId7" Target="../media/image195.png" Type="http://schemas.openxmlformats.org/officeDocument/2006/relationships/image"/><Relationship Id="rId8" Target="../media/image19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7.gif" Type="http://schemas.openxmlformats.org/officeDocument/2006/relationships/image"/><Relationship Id="rId3" Target="../media/image198.gif" Type="http://schemas.openxmlformats.org/officeDocument/2006/relationships/image"/><Relationship Id="rId4" Target="../media/image199.png" Type="http://schemas.openxmlformats.org/officeDocument/2006/relationships/image"/><Relationship Id="rId5" Target="../media/image200.svg" Type="http://schemas.openxmlformats.org/officeDocument/2006/relationships/image"/><Relationship Id="rId6" Target="../media/image201.png" Type="http://schemas.openxmlformats.org/officeDocument/2006/relationships/image"/><Relationship Id="rId7" Target="../media/image20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gif" Type="http://schemas.openxmlformats.org/officeDocument/2006/relationships/image"/><Relationship Id="rId3" Target="../media/image17.gif"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gif"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2" Target="../media/image50.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5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34D5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325278" y="0"/>
            <a:ext cx="13637444" cy="9372643"/>
          </a:xfrm>
          <a:prstGeom prst="rect">
            <a:avLst/>
          </a:prstGeom>
        </p:spPr>
      </p:pic>
      <p:pic>
        <p:nvPicPr>
          <p:cNvPr name="Picture 3" id="3"/>
          <p:cNvPicPr>
            <a:picLocks noChangeAspect="true"/>
          </p:cNvPicPr>
          <p:nvPr/>
        </p:nvPicPr>
        <p:blipFill>
          <a:blip r:embed="rId4"/>
          <a:srcRect l="0" t="0" r="0" b="0"/>
          <a:stretch>
            <a:fillRect/>
          </a:stretch>
        </p:blipFill>
        <p:spPr>
          <a:xfrm flipH="true" flipV="false" rot="0">
            <a:off x="-190500" y="5143500"/>
            <a:ext cx="9736979" cy="5522653"/>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680088" y="7223358"/>
            <a:ext cx="3493612" cy="3442796"/>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true" rot="0">
            <a:off x="-95250" y="1862144"/>
            <a:ext cx="3507057" cy="3605386"/>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6893078" y="889319"/>
            <a:ext cx="4114800" cy="4114800"/>
          </a:xfrm>
          <a:prstGeom prst="rect">
            <a:avLst/>
          </a:prstGeom>
        </p:spPr>
      </p:pic>
      <p:sp>
        <p:nvSpPr>
          <p:cNvPr name="TextBox 7" id="7"/>
          <p:cNvSpPr txBox="true"/>
          <p:nvPr/>
        </p:nvSpPr>
        <p:spPr>
          <a:xfrm rot="0">
            <a:off x="6678927" y="2302762"/>
            <a:ext cx="5471633" cy="2981325"/>
          </a:xfrm>
          <a:prstGeom prst="rect">
            <a:avLst/>
          </a:prstGeom>
        </p:spPr>
        <p:txBody>
          <a:bodyPr anchor="t" rtlCol="false" tIns="0" lIns="0" bIns="0" rIns="0">
            <a:spAutoFit/>
          </a:bodyPr>
          <a:lstStyle/>
          <a:p>
            <a:pPr algn="ctr">
              <a:lnSpc>
                <a:spcPts val="11704"/>
              </a:lnSpc>
            </a:pPr>
            <a:r>
              <a:rPr lang="en-US" sz="9753">
                <a:solidFill>
                  <a:srgbClr val="734D5C"/>
                </a:solidFill>
                <a:latin typeface="Sensei"/>
              </a:rPr>
              <a:t>PPh Pasal 22</a:t>
            </a:r>
          </a:p>
        </p:txBody>
      </p:sp>
      <p:sp>
        <p:nvSpPr>
          <p:cNvPr name="TextBox 8" id="8"/>
          <p:cNvSpPr txBox="true"/>
          <p:nvPr/>
        </p:nvSpPr>
        <p:spPr>
          <a:xfrm rot="0">
            <a:off x="10591909" y="6762603"/>
            <a:ext cx="4088179" cy="2181225"/>
          </a:xfrm>
          <a:prstGeom prst="rect">
            <a:avLst/>
          </a:prstGeom>
        </p:spPr>
        <p:txBody>
          <a:bodyPr anchor="t" rtlCol="false" tIns="0" lIns="0" bIns="0" rIns="0">
            <a:spAutoFit/>
          </a:bodyPr>
          <a:lstStyle/>
          <a:p>
            <a:pPr algn="ctr">
              <a:lnSpc>
                <a:spcPts val="4316"/>
              </a:lnSpc>
            </a:pPr>
            <a:r>
              <a:rPr lang="en-US" sz="3596">
                <a:solidFill>
                  <a:srgbClr val="5A3645"/>
                </a:solidFill>
                <a:latin typeface="Dreaming Outloud Sans"/>
              </a:rPr>
              <a:t>By: kELOMPOK 6</a:t>
            </a:r>
          </a:p>
          <a:p>
            <a:pPr algn="ctr">
              <a:lnSpc>
                <a:spcPts val="4316"/>
              </a:lnSpc>
            </a:pPr>
          </a:p>
          <a:p>
            <a:pPr algn="ctr">
              <a:lnSpc>
                <a:spcPts val="4316"/>
              </a:lnSpc>
            </a:pPr>
            <a:r>
              <a:rPr lang="en-US" sz="3596">
                <a:solidFill>
                  <a:srgbClr val="5A3645"/>
                </a:solidFill>
                <a:latin typeface="Dreaming Outloud Sans"/>
              </a:rPr>
              <a:t>AK. 3B PAGI</a:t>
            </a:r>
          </a:p>
          <a:p>
            <a:pPr algn="ctr">
              <a:lnSpc>
                <a:spcPts val="431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096" r="0" b="2464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7189"/>
          <a:stretch>
            <a:fillRect/>
          </a:stretch>
        </p:blipFill>
        <p:spPr>
          <a:xfrm flipH="false" flipV="false" rot="0">
            <a:off x="-538595" y="-2148369"/>
            <a:ext cx="11086612" cy="14517818"/>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71978" y="1069163"/>
            <a:ext cx="1575197" cy="1466365"/>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71978" y="3677135"/>
            <a:ext cx="1575197" cy="146636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970280">
            <a:off x="11066580" y="-844686"/>
            <a:ext cx="3910611" cy="3064942"/>
          </a:xfrm>
          <a:prstGeom prst="rect">
            <a:avLst/>
          </a:prstGeom>
        </p:spPr>
      </p:pic>
      <p:sp>
        <p:nvSpPr>
          <p:cNvPr name="TextBox 7" id="7"/>
          <p:cNvSpPr txBox="true"/>
          <p:nvPr/>
        </p:nvSpPr>
        <p:spPr>
          <a:xfrm rot="0">
            <a:off x="10172700" y="1592796"/>
            <a:ext cx="8115300" cy="3416300"/>
          </a:xfrm>
          <a:prstGeom prst="rect">
            <a:avLst/>
          </a:prstGeom>
        </p:spPr>
        <p:txBody>
          <a:bodyPr anchor="t" rtlCol="false" tIns="0" lIns="0" bIns="0" rIns="0">
            <a:spAutoFit/>
          </a:bodyPr>
          <a:lstStyle/>
          <a:p>
            <a:pPr algn="ctr">
              <a:lnSpc>
                <a:spcPts val="9100"/>
              </a:lnSpc>
            </a:pPr>
            <a:r>
              <a:rPr lang="en-US" sz="6500">
                <a:solidFill>
                  <a:srgbClr val="A86CE5"/>
                </a:solidFill>
                <a:latin typeface="CS Gordon Rounded"/>
              </a:rPr>
              <a:t>PEMUNGUT</a:t>
            </a:r>
          </a:p>
          <a:p>
            <a:pPr algn="ctr">
              <a:lnSpc>
                <a:spcPts val="9100"/>
              </a:lnSpc>
            </a:pPr>
            <a:r>
              <a:rPr lang="en-US" sz="6500">
                <a:solidFill>
                  <a:srgbClr val="A86CE5"/>
                </a:solidFill>
                <a:latin typeface="CS Gordon Rounded"/>
              </a:rPr>
              <a:t>PPH PASAL 22</a:t>
            </a:r>
          </a:p>
        </p:txBody>
      </p:sp>
      <p:sp>
        <p:nvSpPr>
          <p:cNvPr name="TextBox 8" id="8"/>
          <p:cNvSpPr txBox="true"/>
          <p:nvPr/>
        </p:nvSpPr>
        <p:spPr>
          <a:xfrm rot="0">
            <a:off x="2313717" y="2775990"/>
            <a:ext cx="7925525" cy="3453130"/>
          </a:xfrm>
          <a:prstGeom prst="rect">
            <a:avLst/>
          </a:prstGeom>
        </p:spPr>
        <p:txBody>
          <a:bodyPr anchor="t" rtlCol="false" tIns="0" lIns="0" bIns="0" rIns="0">
            <a:spAutoFit/>
          </a:bodyPr>
          <a:lstStyle/>
          <a:p>
            <a:pPr algn="just">
              <a:lnSpc>
                <a:spcPts val="3919"/>
              </a:lnSpc>
            </a:pPr>
            <a:r>
              <a:rPr lang="en-US" sz="2799">
                <a:solidFill>
                  <a:srgbClr val="FFF9F2"/>
                </a:solidFill>
                <a:latin typeface="Sniglet Bold"/>
              </a:rPr>
              <a:t>Bendahara Pemerintah dan Kuasa Pengguna Anggaran (KPA) </a:t>
            </a:r>
            <a:r>
              <a:rPr lang="en-US" sz="2799">
                <a:solidFill>
                  <a:srgbClr val="FFF9F2"/>
                </a:solidFill>
                <a:latin typeface="Sniglet"/>
              </a:rPr>
              <a:t>sebagai pemungut pajak pada Pemerintah Pusat, Pemerintah Daerah, Instansi atau Lembaga Pemerintah dan lembaga-lembaga negara lainnya, berkenaan dengan pembayaran atas pembelian barang;</a:t>
            </a:r>
          </a:p>
          <a:p>
            <a:pPr>
              <a:lnSpc>
                <a:spcPts val="3919"/>
              </a:lnSpc>
            </a:pPr>
          </a:p>
        </p:txBody>
      </p:sp>
      <p:sp>
        <p:nvSpPr>
          <p:cNvPr name="TextBox 9" id="9"/>
          <p:cNvSpPr txBox="true"/>
          <p:nvPr/>
        </p:nvSpPr>
        <p:spPr>
          <a:xfrm rot="0">
            <a:off x="730752" y="1257867"/>
            <a:ext cx="1312615" cy="822257"/>
          </a:xfrm>
          <a:prstGeom prst="rect">
            <a:avLst/>
          </a:prstGeom>
        </p:spPr>
        <p:txBody>
          <a:bodyPr anchor="t" rtlCol="false" tIns="0" lIns="0" bIns="0" rIns="0">
            <a:spAutoFit/>
          </a:bodyPr>
          <a:lstStyle/>
          <a:p>
            <a:pPr algn="ctr">
              <a:lnSpc>
                <a:spcPts val="6700"/>
              </a:lnSpc>
            </a:pPr>
            <a:r>
              <a:rPr lang="en-US" sz="4785">
                <a:solidFill>
                  <a:srgbClr val="A86CE5"/>
                </a:solidFill>
                <a:latin typeface="CS Gordon Rounded"/>
              </a:rPr>
              <a:t>01</a:t>
            </a:r>
          </a:p>
        </p:txBody>
      </p:sp>
      <p:sp>
        <p:nvSpPr>
          <p:cNvPr name="TextBox 10" id="10"/>
          <p:cNvSpPr txBox="true"/>
          <p:nvPr/>
        </p:nvSpPr>
        <p:spPr>
          <a:xfrm rot="0">
            <a:off x="2313717" y="790156"/>
            <a:ext cx="5622467" cy="1967229"/>
          </a:xfrm>
          <a:prstGeom prst="rect">
            <a:avLst/>
          </a:prstGeom>
        </p:spPr>
        <p:txBody>
          <a:bodyPr anchor="t" rtlCol="false" tIns="0" lIns="0" bIns="0" rIns="0">
            <a:spAutoFit/>
          </a:bodyPr>
          <a:lstStyle/>
          <a:p>
            <a:pPr>
              <a:lnSpc>
                <a:spcPts val="3920"/>
              </a:lnSpc>
            </a:pPr>
            <a:r>
              <a:rPr lang="en-US" sz="2800">
                <a:solidFill>
                  <a:srgbClr val="FFF9F2"/>
                </a:solidFill>
                <a:latin typeface="Sniglet"/>
              </a:rPr>
              <a:t>Bank Devisa dan Direktorat Jenderal Bea dan Cukai (DJBC) atas objek PPh Pasal 22 impor barang.</a:t>
            </a:r>
          </a:p>
          <a:p>
            <a:pPr>
              <a:lnSpc>
                <a:spcPts val="3920"/>
              </a:lnSpc>
            </a:pPr>
          </a:p>
        </p:txBody>
      </p:sp>
      <p:sp>
        <p:nvSpPr>
          <p:cNvPr name="TextBox 11" id="11"/>
          <p:cNvSpPr txBox="true"/>
          <p:nvPr/>
        </p:nvSpPr>
        <p:spPr>
          <a:xfrm rot="0">
            <a:off x="671978" y="3900776"/>
            <a:ext cx="1430164" cy="822257"/>
          </a:xfrm>
          <a:prstGeom prst="rect">
            <a:avLst/>
          </a:prstGeom>
        </p:spPr>
        <p:txBody>
          <a:bodyPr anchor="t" rtlCol="false" tIns="0" lIns="0" bIns="0" rIns="0">
            <a:spAutoFit/>
          </a:bodyPr>
          <a:lstStyle/>
          <a:p>
            <a:pPr algn="ctr">
              <a:lnSpc>
                <a:spcPts val="6700"/>
              </a:lnSpc>
            </a:pPr>
            <a:r>
              <a:rPr lang="en-US" sz="4785">
                <a:solidFill>
                  <a:srgbClr val="A86CE5"/>
                </a:solidFill>
                <a:latin typeface="CS Gordon Rounded"/>
              </a:rPr>
              <a:t>02</a:t>
            </a:r>
          </a:p>
        </p:txBody>
      </p:sp>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936184" y="-63272"/>
            <a:ext cx="1423254" cy="1502115"/>
          </a:xfrm>
          <a:prstGeom prst="rect">
            <a:avLst/>
          </a:prstGeom>
        </p:spPr>
      </p:pic>
      <p:pic>
        <p:nvPicPr>
          <p:cNvPr name="Picture 13" id="13"/>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9537670" y="7671689"/>
            <a:ext cx="701573" cy="717722"/>
          </a:xfrm>
          <a:prstGeom prst="rect">
            <a:avLst/>
          </a:prstGeom>
        </p:spPr>
      </p:pic>
      <p:pic>
        <p:nvPicPr>
          <p:cNvPr name="Picture 14" id="14"/>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1759413">
            <a:off x="-735051" y="9118262"/>
            <a:ext cx="1491740" cy="1501122"/>
          </a:xfrm>
          <a:prstGeom prst="rect">
            <a:avLst/>
          </a:prstGeom>
        </p:spPr>
      </p:pic>
      <p:pic>
        <p:nvPicPr>
          <p:cNvPr name="Picture 15" id="1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71978" y="6638934"/>
            <a:ext cx="1575197" cy="1466365"/>
          </a:xfrm>
          <a:prstGeom prst="rect">
            <a:avLst/>
          </a:prstGeom>
        </p:spPr>
      </p:pic>
      <p:sp>
        <p:nvSpPr>
          <p:cNvPr name="TextBox 16" id="16"/>
          <p:cNvSpPr txBox="true"/>
          <p:nvPr/>
        </p:nvSpPr>
        <p:spPr>
          <a:xfrm rot="0">
            <a:off x="744494" y="6913363"/>
            <a:ext cx="1430164" cy="822257"/>
          </a:xfrm>
          <a:prstGeom prst="rect">
            <a:avLst/>
          </a:prstGeom>
        </p:spPr>
        <p:txBody>
          <a:bodyPr anchor="t" rtlCol="false" tIns="0" lIns="0" bIns="0" rIns="0">
            <a:spAutoFit/>
          </a:bodyPr>
          <a:lstStyle/>
          <a:p>
            <a:pPr algn="ctr">
              <a:lnSpc>
                <a:spcPts val="6700"/>
              </a:lnSpc>
            </a:pPr>
            <a:r>
              <a:rPr lang="en-US" sz="4785">
                <a:solidFill>
                  <a:srgbClr val="A86CE5"/>
                </a:solidFill>
                <a:latin typeface="CS Gordon Rounded"/>
              </a:rPr>
              <a:t>03</a:t>
            </a:r>
          </a:p>
        </p:txBody>
      </p:sp>
      <p:sp>
        <p:nvSpPr>
          <p:cNvPr name="TextBox 17" id="17"/>
          <p:cNvSpPr txBox="true"/>
          <p:nvPr/>
        </p:nvSpPr>
        <p:spPr>
          <a:xfrm rot="0">
            <a:off x="2313717" y="6171970"/>
            <a:ext cx="8234300" cy="1471930"/>
          </a:xfrm>
          <a:prstGeom prst="rect">
            <a:avLst/>
          </a:prstGeom>
        </p:spPr>
        <p:txBody>
          <a:bodyPr anchor="t" rtlCol="false" tIns="0" lIns="0" bIns="0" rIns="0">
            <a:spAutoFit/>
          </a:bodyPr>
          <a:lstStyle/>
          <a:p>
            <a:pPr>
              <a:lnSpc>
                <a:spcPts val="3919"/>
              </a:lnSpc>
            </a:pPr>
            <a:r>
              <a:rPr lang="en-US" sz="2799">
                <a:solidFill>
                  <a:srgbClr val="FFF9F2"/>
                </a:solidFill>
                <a:latin typeface="Sniglet Bold"/>
              </a:rPr>
              <a:t>Bendahara pengeluaran</a:t>
            </a:r>
            <a:r>
              <a:rPr lang="en-US" sz="2799">
                <a:solidFill>
                  <a:srgbClr val="FFF9F2"/>
                </a:solidFill>
                <a:latin typeface="Sniglet"/>
              </a:rPr>
              <a:t> berkenaan dengan pembayaran atas pembelian barang yang dilakukan dengan mekanisme uang persediaan (UP)</a:t>
            </a:r>
          </a:p>
        </p:txBody>
      </p:sp>
      <p:pic>
        <p:nvPicPr>
          <p:cNvPr name="Picture 18" id="18"/>
          <p:cNvPicPr>
            <a:picLocks noChangeAspect="true"/>
          </p:cNvPicPr>
          <p:nvPr/>
        </p:nvPicPr>
        <p:blipFill>
          <a:blip r:embed="rId15"/>
          <a:srcRect l="0" t="0" r="0" b="0"/>
          <a:stretch>
            <a:fillRect/>
          </a:stretch>
        </p:blipFill>
        <p:spPr>
          <a:xfrm flipH="false" flipV="false" rot="0">
            <a:off x="11666231" y="6083042"/>
            <a:ext cx="5128238" cy="4612736"/>
          </a:xfrm>
          <a:prstGeom prst="rect">
            <a:avLst/>
          </a:prstGeom>
        </p:spPr>
      </p:pic>
      <p:sp>
        <p:nvSpPr>
          <p:cNvPr name="TextBox 19" id="19"/>
          <p:cNvSpPr txBox="true"/>
          <p:nvPr/>
        </p:nvSpPr>
        <p:spPr>
          <a:xfrm rot="0">
            <a:off x="2313717" y="8396894"/>
            <a:ext cx="8234300" cy="1471929"/>
          </a:xfrm>
          <a:prstGeom prst="rect">
            <a:avLst/>
          </a:prstGeom>
        </p:spPr>
        <p:txBody>
          <a:bodyPr anchor="t" rtlCol="false" tIns="0" lIns="0" bIns="0" rIns="0">
            <a:spAutoFit/>
          </a:bodyPr>
          <a:lstStyle/>
          <a:p>
            <a:pPr>
              <a:lnSpc>
                <a:spcPts val="3920"/>
              </a:lnSpc>
            </a:pPr>
            <a:r>
              <a:rPr lang="en-US" sz="2800">
                <a:solidFill>
                  <a:srgbClr val="FFF9F2"/>
                </a:solidFill>
                <a:latin typeface="Sniglet Bold"/>
              </a:rPr>
              <a:t>Kuasa Pengguna Anggaran (KPA) </a:t>
            </a:r>
            <a:r>
              <a:rPr lang="en-US" sz="2800">
                <a:solidFill>
                  <a:srgbClr val="FFF9F2"/>
                </a:solidFill>
                <a:latin typeface="Sniglet"/>
              </a:rPr>
              <a:t>atau pejabat penerbit Surat Perintah Membayar yang diberikan delegasi oleh Kuasa Pengguna Anggaran (KPA)</a:t>
            </a:r>
          </a:p>
        </p:txBody>
      </p:sp>
      <p:pic>
        <p:nvPicPr>
          <p:cNvPr name="Picture 20" id="2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71978" y="8525117"/>
            <a:ext cx="1575197" cy="1466365"/>
          </a:xfrm>
          <a:prstGeom prst="rect">
            <a:avLst/>
          </a:prstGeom>
        </p:spPr>
      </p:pic>
      <p:sp>
        <p:nvSpPr>
          <p:cNvPr name="TextBox 21" id="21"/>
          <p:cNvSpPr txBox="true"/>
          <p:nvPr/>
        </p:nvSpPr>
        <p:spPr>
          <a:xfrm rot="0">
            <a:off x="613203" y="8799547"/>
            <a:ext cx="1430164" cy="822257"/>
          </a:xfrm>
          <a:prstGeom prst="rect">
            <a:avLst/>
          </a:prstGeom>
        </p:spPr>
        <p:txBody>
          <a:bodyPr anchor="t" rtlCol="false" tIns="0" lIns="0" bIns="0" rIns="0">
            <a:spAutoFit/>
          </a:bodyPr>
          <a:lstStyle/>
          <a:p>
            <a:pPr algn="ctr">
              <a:lnSpc>
                <a:spcPts val="6700"/>
              </a:lnSpc>
            </a:pPr>
            <a:r>
              <a:rPr lang="en-US" sz="4785">
                <a:solidFill>
                  <a:srgbClr val="A86CE5"/>
                </a:solidFill>
                <a:latin typeface="CS Gordon Rounded"/>
              </a:rPr>
              <a:t>04</a:t>
            </a:r>
          </a:p>
        </p:txBody>
      </p:sp>
      <p:sp>
        <p:nvSpPr>
          <p:cNvPr name="TextBox 22" id="22"/>
          <p:cNvSpPr txBox="true"/>
          <p:nvPr/>
        </p:nvSpPr>
        <p:spPr>
          <a:xfrm rot="0">
            <a:off x="12721605" y="5285084"/>
            <a:ext cx="3017490" cy="464820"/>
          </a:xfrm>
          <a:prstGeom prst="rect">
            <a:avLst/>
          </a:prstGeom>
        </p:spPr>
        <p:txBody>
          <a:bodyPr anchor="t" rtlCol="false" tIns="0" lIns="0" bIns="0" rIns="0">
            <a:spAutoFit/>
          </a:bodyPr>
          <a:lstStyle/>
          <a:p>
            <a:pPr algn="ctr">
              <a:lnSpc>
                <a:spcPts val="3779"/>
              </a:lnSpc>
            </a:pPr>
            <a:r>
              <a:rPr lang="en-US" sz="2700">
                <a:solidFill>
                  <a:srgbClr val="000000"/>
                </a:solidFill>
                <a:latin typeface="Canva Sans"/>
              </a:rPr>
              <a:t>wajib  pajak badan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096" r="0" b="2464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6379742" y="-1323614"/>
            <a:ext cx="8765147" cy="1369554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545043" y="577087"/>
            <a:ext cx="739003" cy="903226"/>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392814" y="9383774"/>
            <a:ext cx="739003" cy="903226"/>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020503" y="409358"/>
            <a:ext cx="2899046" cy="1238683"/>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3673172">
            <a:off x="-843885" y="957596"/>
            <a:ext cx="4179027" cy="2476074"/>
          </a:xfrm>
          <a:prstGeom prst="rect">
            <a:avLst/>
          </a:prstGeom>
        </p:spPr>
      </p:pic>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759055">
            <a:off x="14083033" y="8795940"/>
            <a:ext cx="4548863" cy="1995813"/>
          </a:xfrm>
          <a:prstGeom prst="rect">
            <a:avLst/>
          </a:prstGeom>
        </p:spPr>
      </p:pic>
      <p:pic>
        <p:nvPicPr>
          <p:cNvPr name="Picture 9" id="9"/>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5836046" y="445371"/>
            <a:ext cx="1423254" cy="1502115"/>
          </a:xfrm>
          <a:prstGeom prst="rect">
            <a:avLst/>
          </a:prstGeom>
        </p:spPr>
      </p:pic>
      <p:pic>
        <p:nvPicPr>
          <p:cNvPr name="Picture 10" id="10"/>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7259300" y="50497"/>
            <a:ext cx="701573" cy="717722"/>
          </a:xfrm>
          <a:prstGeom prst="rect">
            <a:avLst/>
          </a:prstGeom>
        </p:spPr>
      </p:pic>
      <p:pic>
        <p:nvPicPr>
          <p:cNvPr name="Picture 11" id="11"/>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1759413">
            <a:off x="17176575" y="2581328"/>
            <a:ext cx="940018" cy="945930"/>
          </a:xfrm>
          <a:prstGeom prst="rect">
            <a:avLst/>
          </a:prstGeom>
        </p:spPr>
      </p:pic>
      <p:pic>
        <p:nvPicPr>
          <p:cNvPr name="Picture 12" id="12"/>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0">
            <a:off x="15836046" y="7507876"/>
            <a:ext cx="2158594" cy="1750424"/>
          </a:xfrm>
          <a:prstGeom prst="rect">
            <a:avLst/>
          </a:prstGeom>
        </p:spPr>
      </p:pic>
      <p:sp>
        <p:nvSpPr>
          <p:cNvPr name="TextBox 13" id="13"/>
          <p:cNvSpPr txBox="true"/>
          <p:nvPr/>
        </p:nvSpPr>
        <p:spPr>
          <a:xfrm rot="0">
            <a:off x="6060188" y="1909445"/>
            <a:ext cx="10753560" cy="1967230"/>
          </a:xfrm>
          <a:prstGeom prst="rect">
            <a:avLst/>
          </a:prstGeom>
        </p:spPr>
        <p:txBody>
          <a:bodyPr anchor="t" rtlCol="false" tIns="0" lIns="0" bIns="0" rIns="0">
            <a:spAutoFit/>
          </a:bodyPr>
          <a:lstStyle/>
          <a:p>
            <a:pPr>
              <a:lnSpc>
                <a:spcPts val="3919"/>
              </a:lnSpc>
            </a:pPr>
            <a:r>
              <a:rPr lang="en-US" sz="2799">
                <a:solidFill>
                  <a:srgbClr val="D94267"/>
                </a:solidFill>
                <a:latin typeface="Sniglet Bold"/>
              </a:rPr>
              <a:t>Badan Usaha Milik Negara (BUMN)</a:t>
            </a:r>
            <a:r>
              <a:rPr lang="en-US" sz="2799">
                <a:solidFill>
                  <a:srgbClr val="D94267"/>
                </a:solidFill>
                <a:latin typeface="Sniglet"/>
              </a:rPr>
              <a:t>, yaitu badan usaha yang seluruh atau sebagian besar modalnya dimiliki oleh negara melalui penyertaan secara langsung yang berasal dari kekayaan negara yang dipisahkan</a:t>
            </a:r>
          </a:p>
        </p:txBody>
      </p:sp>
      <p:sp>
        <p:nvSpPr>
          <p:cNvPr name="TextBox 14" id="14"/>
          <p:cNvSpPr txBox="true"/>
          <p:nvPr/>
        </p:nvSpPr>
        <p:spPr>
          <a:xfrm rot="0">
            <a:off x="6060188" y="6955416"/>
            <a:ext cx="9464339" cy="2462530"/>
          </a:xfrm>
          <a:prstGeom prst="rect">
            <a:avLst/>
          </a:prstGeom>
        </p:spPr>
        <p:txBody>
          <a:bodyPr anchor="t" rtlCol="false" tIns="0" lIns="0" bIns="0" rIns="0">
            <a:spAutoFit/>
          </a:bodyPr>
          <a:lstStyle/>
          <a:p>
            <a:pPr>
              <a:lnSpc>
                <a:spcPts val="3919"/>
              </a:lnSpc>
            </a:pPr>
            <a:r>
              <a:rPr lang="en-US" sz="2799">
                <a:solidFill>
                  <a:srgbClr val="D94267"/>
                </a:solidFill>
                <a:latin typeface="Sniglet"/>
              </a:rPr>
              <a:t>Industri atau badan usaha yang melakukan pembelian komoditas tambang batubara, mineral logam, dan mineral bukan logam, dari badan atau orang pribadi pemegang izin usaha pertambangan.</a:t>
            </a:r>
          </a:p>
          <a:p>
            <a:pPr>
              <a:lnSpc>
                <a:spcPts val="3919"/>
              </a:lnSpc>
            </a:pPr>
          </a:p>
        </p:txBody>
      </p:sp>
      <p:sp>
        <p:nvSpPr>
          <p:cNvPr name="TextBox 15" id="15"/>
          <p:cNvSpPr txBox="true"/>
          <p:nvPr/>
        </p:nvSpPr>
        <p:spPr>
          <a:xfrm rot="0">
            <a:off x="6060188" y="4430119"/>
            <a:ext cx="10193850" cy="2462530"/>
          </a:xfrm>
          <a:prstGeom prst="rect">
            <a:avLst/>
          </a:prstGeom>
        </p:spPr>
        <p:txBody>
          <a:bodyPr anchor="t" rtlCol="false" tIns="0" lIns="0" bIns="0" rIns="0">
            <a:spAutoFit/>
          </a:bodyPr>
          <a:lstStyle/>
          <a:p>
            <a:pPr>
              <a:lnSpc>
                <a:spcPts val="3919"/>
              </a:lnSpc>
            </a:pPr>
            <a:r>
              <a:rPr lang="en-US" sz="2799">
                <a:solidFill>
                  <a:srgbClr val="D94267"/>
                </a:solidFill>
                <a:latin typeface="Sniglet Bold"/>
              </a:rPr>
              <a:t>Industri dan eksportir</a:t>
            </a:r>
            <a:r>
              <a:rPr lang="en-US" sz="2799">
                <a:solidFill>
                  <a:srgbClr val="D94267"/>
                </a:solidFill>
                <a:latin typeface="Sniglet"/>
              </a:rPr>
              <a:t> yang bergerak dalam sektor kehutanan, perkebunan, pertanian, peternakan, dan perikanan, atas pembelian bahan-bahan dari pedagang pengumpul untuk keperluan industrinya atau ekspornya.</a:t>
            </a:r>
          </a:p>
          <a:p>
            <a:pPr>
              <a:lnSpc>
                <a:spcPts val="3919"/>
              </a:lnSpc>
            </a:pPr>
          </a:p>
        </p:txBody>
      </p:sp>
      <p:pic>
        <p:nvPicPr>
          <p:cNvPr name="Picture 16" id="16"/>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4293572" y="2321110"/>
            <a:ext cx="1575197" cy="1466365"/>
          </a:xfrm>
          <a:prstGeom prst="rect">
            <a:avLst/>
          </a:prstGeom>
        </p:spPr>
      </p:pic>
      <p:pic>
        <p:nvPicPr>
          <p:cNvPr name="Picture 17" id="17"/>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4293572" y="4623089"/>
            <a:ext cx="1575197" cy="1466365"/>
          </a:xfrm>
          <a:prstGeom prst="rect">
            <a:avLst/>
          </a:prstGeom>
        </p:spPr>
      </p:pic>
      <p:sp>
        <p:nvSpPr>
          <p:cNvPr name="TextBox 18" id="18"/>
          <p:cNvSpPr txBox="true"/>
          <p:nvPr/>
        </p:nvSpPr>
        <p:spPr>
          <a:xfrm rot="0">
            <a:off x="4377238" y="4867702"/>
            <a:ext cx="1312615" cy="822257"/>
          </a:xfrm>
          <a:prstGeom prst="rect">
            <a:avLst/>
          </a:prstGeom>
        </p:spPr>
        <p:txBody>
          <a:bodyPr anchor="t" rtlCol="false" tIns="0" lIns="0" bIns="0" rIns="0">
            <a:spAutoFit/>
          </a:bodyPr>
          <a:lstStyle/>
          <a:p>
            <a:pPr algn="ctr">
              <a:lnSpc>
                <a:spcPts val="6700"/>
              </a:lnSpc>
            </a:pPr>
            <a:r>
              <a:rPr lang="en-US" sz="4785">
                <a:solidFill>
                  <a:srgbClr val="A86CE5"/>
                </a:solidFill>
                <a:latin typeface="CS Gordon Rounded"/>
              </a:rPr>
              <a:t>06</a:t>
            </a:r>
          </a:p>
        </p:txBody>
      </p:sp>
      <p:pic>
        <p:nvPicPr>
          <p:cNvPr name="Picture 19" id="19"/>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4293572" y="7118570"/>
            <a:ext cx="1575197" cy="1466365"/>
          </a:xfrm>
          <a:prstGeom prst="rect">
            <a:avLst/>
          </a:prstGeom>
        </p:spPr>
      </p:pic>
      <p:sp>
        <p:nvSpPr>
          <p:cNvPr name="TextBox 20" id="20"/>
          <p:cNvSpPr txBox="true"/>
          <p:nvPr/>
        </p:nvSpPr>
        <p:spPr>
          <a:xfrm rot="0">
            <a:off x="4424863" y="7392999"/>
            <a:ext cx="1312615" cy="822257"/>
          </a:xfrm>
          <a:prstGeom prst="rect">
            <a:avLst/>
          </a:prstGeom>
        </p:spPr>
        <p:txBody>
          <a:bodyPr anchor="t" rtlCol="false" tIns="0" lIns="0" bIns="0" rIns="0">
            <a:spAutoFit/>
          </a:bodyPr>
          <a:lstStyle/>
          <a:p>
            <a:pPr algn="ctr">
              <a:lnSpc>
                <a:spcPts val="6700"/>
              </a:lnSpc>
            </a:pPr>
            <a:r>
              <a:rPr lang="en-US" sz="4785">
                <a:solidFill>
                  <a:srgbClr val="A86CE5"/>
                </a:solidFill>
                <a:latin typeface="CS Gordon Rounded"/>
              </a:rPr>
              <a:t>07</a:t>
            </a:r>
          </a:p>
        </p:txBody>
      </p:sp>
      <p:sp>
        <p:nvSpPr>
          <p:cNvPr name="TextBox 21" id="21"/>
          <p:cNvSpPr txBox="true"/>
          <p:nvPr/>
        </p:nvSpPr>
        <p:spPr>
          <a:xfrm rot="0">
            <a:off x="4377238" y="2462882"/>
            <a:ext cx="1312615" cy="822257"/>
          </a:xfrm>
          <a:prstGeom prst="rect">
            <a:avLst/>
          </a:prstGeom>
        </p:spPr>
        <p:txBody>
          <a:bodyPr anchor="t" rtlCol="false" tIns="0" lIns="0" bIns="0" rIns="0">
            <a:spAutoFit/>
          </a:bodyPr>
          <a:lstStyle/>
          <a:p>
            <a:pPr algn="ctr">
              <a:lnSpc>
                <a:spcPts val="6700"/>
              </a:lnSpc>
            </a:pPr>
            <a:r>
              <a:rPr lang="en-US" sz="4785">
                <a:solidFill>
                  <a:srgbClr val="A86CE5"/>
                </a:solidFill>
                <a:latin typeface="CS Gordon Rounded"/>
              </a:rPr>
              <a:t>05</a:t>
            </a:r>
          </a:p>
        </p:txBody>
      </p:sp>
      <p:pic>
        <p:nvPicPr>
          <p:cNvPr name="Picture 22" id="22"/>
          <p:cNvPicPr>
            <a:picLocks noChangeAspect="true"/>
          </p:cNvPicPr>
          <p:nvPr/>
        </p:nvPicPr>
        <p:blipFill>
          <a:blip r:embed="rId23"/>
          <a:srcRect l="0" t="0" r="0" b="0"/>
          <a:stretch>
            <a:fillRect/>
          </a:stretch>
        </p:blipFill>
        <p:spPr>
          <a:xfrm flipH="false" flipV="false" rot="0">
            <a:off x="-241948" y="5762625"/>
            <a:ext cx="4506058" cy="452437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rot="0">
            <a:off x="9481507" y="838200"/>
            <a:ext cx="6650130" cy="567191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481507" y="5880836"/>
            <a:ext cx="8171542" cy="4634764"/>
          </a:xfrm>
          <a:prstGeom prst="rect">
            <a:avLst/>
          </a:prstGeom>
        </p:spPr>
      </p:pic>
      <p:sp>
        <p:nvSpPr>
          <p:cNvPr name="TextBox 4" id="4"/>
          <p:cNvSpPr txBox="true"/>
          <p:nvPr/>
        </p:nvSpPr>
        <p:spPr>
          <a:xfrm rot="0">
            <a:off x="10647685" y="1810385"/>
            <a:ext cx="4317773" cy="1704975"/>
          </a:xfrm>
          <a:prstGeom prst="rect">
            <a:avLst/>
          </a:prstGeom>
        </p:spPr>
        <p:txBody>
          <a:bodyPr anchor="t" rtlCol="false" tIns="0" lIns="0" bIns="0" rIns="0">
            <a:spAutoFit/>
          </a:bodyPr>
          <a:lstStyle/>
          <a:p>
            <a:pPr algn="ctr">
              <a:lnSpc>
                <a:spcPts val="6720"/>
              </a:lnSpc>
            </a:pPr>
            <a:r>
              <a:rPr lang="en-US" sz="5600">
                <a:solidFill>
                  <a:srgbClr val="45424E"/>
                </a:solidFill>
                <a:latin typeface="Sensei"/>
              </a:rPr>
              <a:t>Pemungutan PPH 22 </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114418"/>
            <a:ext cx="7513522" cy="8645266"/>
          </a:xfrm>
          <a:prstGeom prst="rect">
            <a:avLst/>
          </a:prstGeom>
        </p:spPr>
      </p:pic>
      <p:sp>
        <p:nvSpPr>
          <p:cNvPr name="TextBox 6" id="6"/>
          <p:cNvSpPr txBox="true"/>
          <p:nvPr/>
        </p:nvSpPr>
        <p:spPr>
          <a:xfrm rot="0">
            <a:off x="1475801" y="1590675"/>
            <a:ext cx="6619319" cy="7667625"/>
          </a:xfrm>
          <a:prstGeom prst="rect">
            <a:avLst/>
          </a:prstGeom>
        </p:spPr>
        <p:txBody>
          <a:bodyPr anchor="t" rtlCol="false" tIns="0" lIns="0" bIns="0" rIns="0">
            <a:spAutoFit/>
          </a:bodyPr>
          <a:lstStyle/>
          <a:p>
            <a:pPr marL="906780" indent="-453390" lvl="1">
              <a:lnSpc>
                <a:spcPts val="5040"/>
              </a:lnSpc>
              <a:buFont typeface="Arial"/>
              <a:buChar char="•"/>
            </a:pPr>
            <a:r>
              <a:rPr lang="en-US" sz="4200">
                <a:solidFill>
                  <a:srgbClr val="F8F6F4"/>
                </a:solidFill>
                <a:latin typeface="Dreaming Outloud Sans Bold"/>
              </a:rPr>
              <a:t> Badan usaha</a:t>
            </a:r>
          </a:p>
          <a:p>
            <a:pPr>
              <a:lnSpc>
                <a:spcPts val="5040"/>
              </a:lnSpc>
            </a:pPr>
          </a:p>
          <a:p>
            <a:pPr>
              <a:lnSpc>
                <a:spcPts val="5040"/>
              </a:lnSpc>
            </a:pPr>
            <a:r>
              <a:rPr lang="en-US" sz="4200">
                <a:solidFill>
                  <a:srgbClr val="F8F6F4"/>
                </a:solidFill>
                <a:latin typeface="Dreaming Outloud Sans Bold"/>
              </a:rPr>
              <a:t>   2. </a:t>
            </a:r>
            <a:r>
              <a:rPr lang="en-US" sz="4200">
                <a:solidFill>
                  <a:srgbClr val="F8F6F4"/>
                </a:solidFill>
                <a:latin typeface="Dreaming Outloud Sans Bold"/>
              </a:rPr>
              <a:t>Agen Tunggal Pemegang      </a:t>
            </a:r>
          </a:p>
          <a:p>
            <a:pPr>
              <a:lnSpc>
                <a:spcPts val="5040"/>
              </a:lnSpc>
            </a:pPr>
            <a:r>
              <a:rPr lang="en-US" sz="4200">
                <a:solidFill>
                  <a:srgbClr val="F8F6F4"/>
                </a:solidFill>
                <a:latin typeface="Dreaming Outloud Sans Bold"/>
              </a:rPr>
              <a:t>      </a:t>
            </a:r>
            <a:r>
              <a:rPr lang="en-US" sz="4200">
                <a:solidFill>
                  <a:srgbClr val="F8F6F4"/>
                </a:solidFill>
                <a:latin typeface="Dreaming Outloud Sans Bold"/>
              </a:rPr>
              <a:t>Merek (ATPM), Agen          </a:t>
            </a:r>
          </a:p>
          <a:p>
            <a:pPr>
              <a:lnSpc>
                <a:spcPts val="5040"/>
              </a:lnSpc>
            </a:pPr>
            <a:r>
              <a:rPr lang="en-US" sz="4200">
                <a:solidFill>
                  <a:srgbClr val="F8F6F4"/>
                </a:solidFill>
                <a:latin typeface="Dreaming Outloud Sans Bold"/>
              </a:rPr>
              <a:t>      </a:t>
            </a:r>
            <a:r>
              <a:rPr lang="en-US" sz="4200">
                <a:solidFill>
                  <a:srgbClr val="F8F6F4"/>
                </a:solidFill>
                <a:latin typeface="Dreaming Outloud Sans Bold"/>
              </a:rPr>
              <a:t>Pemegang Merek (APM), </a:t>
            </a:r>
          </a:p>
          <a:p>
            <a:pPr>
              <a:lnSpc>
                <a:spcPts val="5040"/>
              </a:lnSpc>
            </a:pPr>
            <a:r>
              <a:rPr lang="en-US" sz="4200">
                <a:solidFill>
                  <a:srgbClr val="F8F6F4"/>
                </a:solidFill>
                <a:latin typeface="Dreaming Outloud Sans Bold"/>
              </a:rPr>
              <a:t>      </a:t>
            </a:r>
            <a:r>
              <a:rPr lang="en-US" sz="4200">
                <a:solidFill>
                  <a:srgbClr val="F8F6F4"/>
                </a:solidFill>
                <a:latin typeface="Dreaming Outloud Sans Bold"/>
              </a:rPr>
              <a:t>dan importir umum    </a:t>
            </a:r>
          </a:p>
          <a:p>
            <a:pPr>
              <a:lnSpc>
                <a:spcPts val="5040"/>
              </a:lnSpc>
            </a:pPr>
            <a:r>
              <a:rPr lang="en-US" sz="4200">
                <a:solidFill>
                  <a:srgbClr val="F8F6F4"/>
                </a:solidFill>
                <a:latin typeface="Dreaming Outloud Sans Bold"/>
              </a:rPr>
              <a:t>      </a:t>
            </a:r>
            <a:r>
              <a:rPr lang="en-US" sz="4200">
                <a:solidFill>
                  <a:srgbClr val="F8F6F4"/>
                </a:solidFill>
                <a:latin typeface="Dreaming Outloud Sans Bold"/>
              </a:rPr>
              <a:t>kendaraan bermotor</a:t>
            </a:r>
          </a:p>
          <a:p>
            <a:pPr>
              <a:lnSpc>
                <a:spcPts val="5040"/>
              </a:lnSpc>
            </a:pPr>
          </a:p>
          <a:p>
            <a:pPr>
              <a:lnSpc>
                <a:spcPts val="5040"/>
              </a:lnSpc>
            </a:pPr>
            <a:r>
              <a:rPr lang="en-US" sz="4200">
                <a:solidFill>
                  <a:srgbClr val="F8F6F4"/>
                </a:solidFill>
                <a:latin typeface="Dreaming Outloud Sans Bold"/>
              </a:rPr>
              <a:t>    3.</a:t>
            </a:r>
            <a:r>
              <a:rPr lang="en-US" sz="4200">
                <a:solidFill>
                  <a:srgbClr val="F8F6F4"/>
                </a:solidFill>
                <a:latin typeface="Dreaming Outloud Sans Bold"/>
              </a:rPr>
              <a:t>Produsen atau importir       </a:t>
            </a:r>
          </a:p>
          <a:p>
            <a:pPr>
              <a:lnSpc>
                <a:spcPts val="5040"/>
              </a:lnSpc>
            </a:pPr>
            <a:r>
              <a:rPr lang="en-US" sz="4200">
                <a:solidFill>
                  <a:srgbClr val="F8F6F4"/>
                </a:solidFill>
                <a:latin typeface="Dreaming Outloud Sans Bold"/>
              </a:rPr>
              <a:t>      </a:t>
            </a:r>
            <a:r>
              <a:rPr lang="en-US" sz="4200">
                <a:solidFill>
                  <a:srgbClr val="F8F6F4"/>
                </a:solidFill>
                <a:latin typeface="Dreaming Outloud Sans Bold"/>
              </a:rPr>
              <a:t>bahan bakar minyak</a:t>
            </a:r>
          </a:p>
          <a:p>
            <a:pPr>
              <a:lnSpc>
                <a:spcPts val="5040"/>
              </a:lnSpc>
            </a:pPr>
          </a:p>
          <a:p>
            <a:pPr>
              <a:lnSpc>
                <a:spcPts val="5040"/>
              </a:lnSpc>
            </a:pPr>
            <a:r>
              <a:rPr lang="en-US" sz="4200">
                <a:solidFill>
                  <a:srgbClr val="F8F6F4"/>
                </a:solidFill>
                <a:latin typeface="Dreaming Outloud Sans Bold"/>
              </a:rPr>
              <a:t>    4. </a:t>
            </a:r>
            <a:r>
              <a:rPr lang="en-US" sz="4200">
                <a:solidFill>
                  <a:srgbClr val="F8F6F4"/>
                </a:solidFill>
                <a:latin typeface="Dreaming Outloud Sans Bold"/>
              </a:rPr>
              <a:t>Pedagang Pengumpul</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750505" y="5402093"/>
            <a:ext cx="3903283" cy="3386098"/>
          </a:xfrm>
          <a:prstGeom prst="rect">
            <a:avLst/>
          </a:prstGeom>
        </p:spPr>
      </p:pic>
      <p:sp>
        <p:nvSpPr>
          <p:cNvPr name="TextBox 8" id="8"/>
          <p:cNvSpPr txBox="true"/>
          <p:nvPr/>
        </p:nvSpPr>
        <p:spPr>
          <a:xfrm rot="0">
            <a:off x="11207413" y="3824989"/>
            <a:ext cx="3198316" cy="464820"/>
          </a:xfrm>
          <a:prstGeom prst="rect">
            <a:avLst/>
          </a:prstGeom>
        </p:spPr>
        <p:txBody>
          <a:bodyPr anchor="t" rtlCol="false" tIns="0" lIns="0" bIns="0" rIns="0">
            <a:spAutoFit/>
          </a:bodyPr>
          <a:lstStyle/>
          <a:p>
            <a:pPr algn="ctr">
              <a:lnSpc>
                <a:spcPts val="3779"/>
              </a:lnSpc>
            </a:pPr>
            <a:r>
              <a:rPr lang="en-US" sz="2700">
                <a:solidFill>
                  <a:srgbClr val="000000"/>
                </a:solidFill>
                <a:latin typeface="Canva Sans"/>
              </a:rPr>
              <a:t>Perusahaan Swasta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096" r="0" b="2464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006609" y="857250"/>
            <a:ext cx="2264101" cy="209712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273351" y="2668155"/>
            <a:ext cx="5417361" cy="148977"/>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8002294" y="343562"/>
            <a:ext cx="2283413" cy="19623078"/>
          </a:xfrm>
          <a:prstGeom prst="rect">
            <a:avLst/>
          </a:prstGeom>
        </p:spPr>
      </p:pic>
      <p:sp>
        <p:nvSpPr>
          <p:cNvPr name="TextBox 6" id="6"/>
          <p:cNvSpPr txBox="true"/>
          <p:nvPr/>
        </p:nvSpPr>
        <p:spPr>
          <a:xfrm rot="0">
            <a:off x="3812837" y="1524099"/>
            <a:ext cx="10662326" cy="1115695"/>
          </a:xfrm>
          <a:prstGeom prst="rect">
            <a:avLst/>
          </a:prstGeom>
        </p:spPr>
        <p:txBody>
          <a:bodyPr anchor="t" rtlCol="false" tIns="0" lIns="0" bIns="0" rIns="0">
            <a:spAutoFit/>
          </a:bodyPr>
          <a:lstStyle/>
          <a:p>
            <a:pPr>
              <a:lnSpc>
                <a:spcPts val="8300"/>
              </a:lnSpc>
            </a:pPr>
            <a:r>
              <a:rPr lang="en-US" sz="8300">
                <a:solidFill>
                  <a:srgbClr val="4A5666"/>
                </a:solidFill>
                <a:latin typeface="Lazydog"/>
              </a:rPr>
              <a:t>TARIF PPh Pasal 22</a:t>
            </a:r>
          </a:p>
        </p:txBody>
      </p:sp>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984495" y="4028809"/>
            <a:ext cx="4779878" cy="1655033"/>
          </a:xfrm>
          <a:prstGeom prst="rect">
            <a:avLst/>
          </a:prstGeom>
        </p:spPr>
      </p:pic>
      <p:sp>
        <p:nvSpPr>
          <p:cNvPr name="TextBox 8" id="8"/>
          <p:cNvSpPr txBox="true"/>
          <p:nvPr/>
        </p:nvSpPr>
        <p:spPr>
          <a:xfrm rot="0">
            <a:off x="1146446" y="4575338"/>
            <a:ext cx="4455976" cy="552450"/>
          </a:xfrm>
          <a:prstGeom prst="rect">
            <a:avLst/>
          </a:prstGeom>
        </p:spPr>
        <p:txBody>
          <a:bodyPr anchor="t" rtlCol="false" tIns="0" lIns="0" bIns="0" rIns="0">
            <a:spAutoFit/>
          </a:bodyPr>
          <a:lstStyle/>
          <a:p>
            <a:pPr algn="ctr">
              <a:lnSpc>
                <a:spcPts val="4320"/>
              </a:lnSpc>
            </a:pPr>
            <a:r>
              <a:rPr lang="en-US" sz="3600">
                <a:solidFill>
                  <a:srgbClr val="4A5666"/>
                </a:solidFill>
                <a:latin typeface="Lazydog"/>
              </a:rPr>
              <a:t>Atas </a:t>
            </a:r>
            <a:r>
              <a:rPr lang="en-US" sz="3600">
                <a:solidFill>
                  <a:srgbClr val="4A5666"/>
                </a:solidFill>
                <a:latin typeface="Lazydog Bold"/>
              </a:rPr>
              <a:t>impor</a:t>
            </a:r>
            <a:r>
              <a:rPr lang="en-US" sz="3600">
                <a:solidFill>
                  <a:srgbClr val="4A5666"/>
                </a:solidFill>
                <a:latin typeface="Lazydog"/>
              </a:rPr>
              <a:t>:</a:t>
            </a:r>
          </a:p>
        </p:txBody>
      </p:sp>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6518635" y="3865777"/>
            <a:ext cx="5250730" cy="1818065"/>
          </a:xfrm>
          <a:prstGeom prst="rect">
            <a:avLst/>
          </a:prstGeom>
        </p:spPr>
      </p:pic>
      <p:sp>
        <p:nvSpPr>
          <p:cNvPr name="TextBox 10" id="10"/>
          <p:cNvSpPr txBox="true"/>
          <p:nvPr/>
        </p:nvSpPr>
        <p:spPr>
          <a:xfrm rot="0">
            <a:off x="6916012" y="4084801"/>
            <a:ext cx="4617927" cy="1533525"/>
          </a:xfrm>
          <a:prstGeom prst="rect">
            <a:avLst/>
          </a:prstGeom>
        </p:spPr>
        <p:txBody>
          <a:bodyPr anchor="t" rtlCol="false" tIns="0" lIns="0" bIns="0" rIns="0">
            <a:spAutoFit/>
          </a:bodyPr>
          <a:lstStyle/>
          <a:p>
            <a:pPr algn="ctr">
              <a:lnSpc>
                <a:spcPts val="3000"/>
              </a:lnSpc>
            </a:pPr>
            <a:r>
              <a:rPr lang="en-US" sz="2500">
                <a:solidFill>
                  <a:srgbClr val="4A5666"/>
                </a:solidFill>
                <a:latin typeface="Lazydog"/>
              </a:rPr>
              <a:t>Atas </a:t>
            </a:r>
            <a:r>
              <a:rPr lang="en-US" sz="2500">
                <a:solidFill>
                  <a:srgbClr val="4A5666"/>
                </a:solidFill>
                <a:latin typeface="Lazydog Bold"/>
              </a:rPr>
              <a:t>pembelian barang yang dilakukan oleh DJPB, Bendahara Pemerintah, BUMN/BUMD</a:t>
            </a:r>
          </a:p>
        </p:txBody>
      </p:sp>
      <p:pic>
        <p:nvPicPr>
          <p:cNvPr name="Picture 11" id="11"/>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2221532" y="3903824"/>
            <a:ext cx="5501814" cy="1905003"/>
          </a:xfrm>
          <a:prstGeom prst="rect">
            <a:avLst/>
          </a:prstGeom>
        </p:spPr>
      </p:pic>
      <p:sp>
        <p:nvSpPr>
          <p:cNvPr name="TextBox 12" id="12"/>
          <p:cNvSpPr txBox="true"/>
          <p:nvPr/>
        </p:nvSpPr>
        <p:spPr>
          <a:xfrm rot="0">
            <a:off x="12685579" y="4027651"/>
            <a:ext cx="4573721" cy="1647825"/>
          </a:xfrm>
          <a:prstGeom prst="rect">
            <a:avLst/>
          </a:prstGeom>
        </p:spPr>
        <p:txBody>
          <a:bodyPr anchor="t" rtlCol="false" tIns="0" lIns="0" bIns="0" rIns="0">
            <a:spAutoFit/>
          </a:bodyPr>
          <a:lstStyle/>
          <a:p>
            <a:pPr algn="ctr">
              <a:lnSpc>
                <a:spcPts val="3240"/>
              </a:lnSpc>
            </a:pPr>
            <a:r>
              <a:rPr lang="en-US" sz="2700">
                <a:solidFill>
                  <a:srgbClr val="4A5666"/>
                </a:solidFill>
                <a:latin typeface="Lazydog"/>
              </a:rPr>
              <a:t>Atas </a:t>
            </a:r>
            <a:r>
              <a:rPr lang="en-US" sz="2700">
                <a:solidFill>
                  <a:srgbClr val="4A5666"/>
                </a:solidFill>
                <a:latin typeface="Lazydog Bold"/>
              </a:rPr>
              <a:t>penjualan hasil produksi </a:t>
            </a:r>
            <a:r>
              <a:rPr lang="en-US" sz="2700">
                <a:solidFill>
                  <a:srgbClr val="4A5666"/>
                </a:solidFill>
                <a:latin typeface="Lazydog"/>
              </a:rPr>
              <a:t>ditetapkan berdasarkan Keputusan Direktur Jenderal Pajak</a:t>
            </a:r>
          </a:p>
        </p:txBody>
      </p:sp>
      <p:sp>
        <p:nvSpPr>
          <p:cNvPr name="TextBox 13" id="13"/>
          <p:cNvSpPr txBox="true"/>
          <p:nvPr/>
        </p:nvSpPr>
        <p:spPr>
          <a:xfrm rot="0">
            <a:off x="656531" y="5883829"/>
            <a:ext cx="5834013" cy="3497580"/>
          </a:xfrm>
          <a:prstGeom prst="rect">
            <a:avLst/>
          </a:prstGeom>
        </p:spPr>
        <p:txBody>
          <a:bodyPr anchor="t" rtlCol="false" tIns="0" lIns="0" bIns="0" rIns="0">
            <a:spAutoFit/>
          </a:bodyPr>
          <a:lstStyle/>
          <a:p>
            <a:pPr marL="561339" indent="-280669" lvl="1">
              <a:lnSpc>
                <a:spcPts val="4679"/>
              </a:lnSpc>
              <a:buFont typeface="Arial"/>
              <a:buChar char="•"/>
            </a:pPr>
            <a:r>
              <a:rPr lang="en-US" sz="2599">
                <a:solidFill>
                  <a:srgbClr val="4A5666"/>
                </a:solidFill>
                <a:latin typeface="Sniglet"/>
              </a:rPr>
              <a:t>  yang menggunakan Angka Pengenal   Importir (API) = 2,5% x nilai impor</a:t>
            </a:r>
          </a:p>
          <a:p>
            <a:pPr marL="561339" indent="-280669" lvl="1">
              <a:lnSpc>
                <a:spcPts val="4679"/>
              </a:lnSpc>
              <a:buFont typeface="Arial"/>
              <a:buChar char="•"/>
            </a:pPr>
            <a:r>
              <a:rPr lang="en-US" sz="2599">
                <a:solidFill>
                  <a:srgbClr val="4A5666"/>
                </a:solidFill>
                <a:latin typeface="Sniglet"/>
              </a:rPr>
              <a:t>  non-API = 7,5% x nilai impor;</a:t>
            </a:r>
          </a:p>
          <a:p>
            <a:pPr marL="561341" indent="-280670" lvl="1">
              <a:lnSpc>
                <a:spcPts val="4680"/>
              </a:lnSpc>
              <a:buFont typeface="Arial"/>
              <a:buChar char="•"/>
            </a:pPr>
            <a:r>
              <a:rPr lang="en-US" sz="2600">
                <a:solidFill>
                  <a:srgbClr val="4A5666"/>
                </a:solidFill>
                <a:latin typeface="Sniglet"/>
              </a:rPr>
              <a:t>  yang tidak dikuasai = 7,5% x harga jual lelang.</a:t>
            </a:r>
          </a:p>
        </p:txBody>
      </p:sp>
      <p:sp>
        <p:nvSpPr>
          <p:cNvPr name="TextBox 14" id="14"/>
          <p:cNvSpPr txBox="true"/>
          <p:nvPr/>
        </p:nvSpPr>
        <p:spPr>
          <a:xfrm rot="0">
            <a:off x="6283209" y="5893354"/>
            <a:ext cx="5721582" cy="1076325"/>
          </a:xfrm>
          <a:prstGeom prst="rect">
            <a:avLst/>
          </a:prstGeom>
        </p:spPr>
        <p:txBody>
          <a:bodyPr anchor="t" rtlCol="false" tIns="0" lIns="0" bIns="0" rIns="0">
            <a:spAutoFit/>
          </a:bodyPr>
          <a:lstStyle/>
          <a:p>
            <a:pPr algn="ctr">
              <a:lnSpc>
                <a:spcPts val="4499"/>
              </a:lnSpc>
            </a:pPr>
            <a:r>
              <a:rPr lang="en-US" sz="2499">
                <a:solidFill>
                  <a:srgbClr val="4A5666"/>
                </a:solidFill>
                <a:latin typeface="Sniglet"/>
              </a:rPr>
              <a:t>= 1,5% x harga pembelian (tidak termasuk PPN dan tidak final.)</a:t>
            </a:r>
          </a:p>
        </p:txBody>
      </p:sp>
      <p:sp>
        <p:nvSpPr>
          <p:cNvPr name="TextBox 15" id="15"/>
          <p:cNvSpPr txBox="true"/>
          <p:nvPr/>
        </p:nvSpPr>
        <p:spPr>
          <a:xfrm rot="0">
            <a:off x="11690712" y="5893354"/>
            <a:ext cx="6354034" cy="2762250"/>
          </a:xfrm>
          <a:prstGeom prst="rect">
            <a:avLst/>
          </a:prstGeom>
        </p:spPr>
        <p:txBody>
          <a:bodyPr anchor="t" rtlCol="false" tIns="0" lIns="0" bIns="0" rIns="0">
            <a:spAutoFit/>
          </a:bodyPr>
          <a:lstStyle/>
          <a:p>
            <a:pPr marL="539749" indent="-269875" lvl="1">
              <a:lnSpc>
                <a:spcPts val="4499"/>
              </a:lnSpc>
              <a:buFont typeface="Arial"/>
              <a:buChar char="•"/>
            </a:pPr>
            <a:r>
              <a:rPr lang="en-US" sz="2499">
                <a:solidFill>
                  <a:srgbClr val="4A5666"/>
                </a:solidFill>
                <a:latin typeface="Sniglet"/>
              </a:rPr>
              <a:t>Kertas = 0.1% x DPP PPN (Tidak Final)</a:t>
            </a:r>
          </a:p>
          <a:p>
            <a:pPr marL="539749" indent="-269875" lvl="1">
              <a:lnSpc>
                <a:spcPts val="4499"/>
              </a:lnSpc>
              <a:buFont typeface="Arial"/>
              <a:buChar char="•"/>
            </a:pPr>
            <a:r>
              <a:rPr lang="en-US" sz="2499">
                <a:solidFill>
                  <a:srgbClr val="4A5666"/>
                </a:solidFill>
                <a:latin typeface="Sniglet"/>
              </a:rPr>
              <a:t>Semen = 0.25% x DPP PPN (Tidak Final)</a:t>
            </a:r>
          </a:p>
          <a:p>
            <a:pPr marL="539749" indent="-269875" lvl="1">
              <a:lnSpc>
                <a:spcPts val="4499"/>
              </a:lnSpc>
              <a:buFont typeface="Arial"/>
              <a:buChar char="•"/>
            </a:pPr>
            <a:r>
              <a:rPr lang="en-US" sz="2499">
                <a:solidFill>
                  <a:srgbClr val="4A5666"/>
                </a:solidFill>
                <a:latin typeface="Sniglet"/>
              </a:rPr>
              <a:t>Baja = 0.3% x DPP PPN (Tidak Final)</a:t>
            </a:r>
          </a:p>
          <a:p>
            <a:pPr marL="539749" indent="-269875" lvl="1">
              <a:lnSpc>
                <a:spcPts val="4499"/>
              </a:lnSpc>
              <a:buFont typeface="Arial"/>
              <a:buChar char="•"/>
            </a:pPr>
            <a:r>
              <a:rPr lang="en-US" sz="2499">
                <a:solidFill>
                  <a:srgbClr val="4A5666"/>
                </a:solidFill>
                <a:latin typeface="Sniglet"/>
              </a:rPr>
              <a:t>Otomotif = 0.45% x DPP PPN (Tidak Final)</a:t>
            </a:r>
          </a:p>
          <a:p>
            <a:pPr>
              <a:lnSpc>
                <a:spcPts val="4499"/>
              </a:lnSpc>
            </a:pPr>
          </a:p>
        </p:txBody>
      </p:sp>
      <p:pic>
        <p:nvPicPr>
          <p:cNvPr name="Picture 16" id="16"/>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457791" y="960659"/>
            <a:ext cx="3832224" cy="1781984"/>
          </a:xfrm>
          <a:prstGeom prst="rect">
            <a:avLst/>
          </a:prstGeom>
        </p:spPr>
      </p:pic>
      <p:pic>
        <p:nvPicPr>
          <p:cNvPr name="Picture 17" id="17"/>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4661473" y="1665743"/>
            <a:ext cx="706224" cy="689532"/>
          </a:xfrm>
          <a:prstGeom prst="rect">
            <a:avLst/>
          </a:prstGeom>
        </p:spPr>
      </p:pic>
      <p:pic>
        <p:nvPicPr>
          <p:cNvPr name="Picture 18" id="18"/>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0">
            <a:off x="15691581" y="960659"/>
            <a:ext cx="920193" cy="977039"/>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096" r="0" b="2464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006609" y="857250"/>
            <a:ext cx="2264101" cy="209712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273351" y="2668155"/>
            <a:ext cx="5417361" cy="148977"/>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8002294" y="343562"/>
            <a:ext cx="2283413" cy="19623078"/>
          </a:xfrm>
          <a:prstGeom prst="rect">
            <a:avLst/>
          </a:prstGeom>
        </p:spPr>
      </p:pic>
      <p:sp>
        <p:nvSpPr>
          <p:cNvPr name="TextBox 6" id="6"/>
          <p:cNvSpPr txBox="true"/>
          <p:nvPr/>
        </p:nvSpPr>
        <p:spPr>
          <a:xfrm rot="0">
            <a:off x="3812837" y="1524099"/>
            <a:ext cx="10662326" cy="1115695"/>
          </a:xfrm>
          <a:prstGeom prst="rect">
            <a:avLst/>
          </a:prstGeom>
        </p:spPr>
        <p:txBody>
          <a:bodyPr anchor="t" rtlCol="false" tIns="0" lIns="0" bIns="0" rIns="0">
            <a:spAutoFit/>
          </a:bodyPr>
          <a:lstStyle/>
          <a:p>
            <a:pPr>
              <a:lnSpc>
                <a:spcPts val="8300"/>
              </a:lnSpc>
            </a:pPr>
            <a:r>
              <a:rPr lang="en-US" sz="8300">
                <a:solidFill>
                  <a:srgbClr val="4A5666"/>
                </a:solidFill>
                <a:latin typeface="Lazydog"/>
              </a:rPr>
              <a:t>TARIF PPh Pasal 22</a:t>
            </a:r>
          </a:p>
        </p:txBody>
      </p:sp>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984495" y="4028809"/>
            <a:ext cx="4779878" cy="1655033"/>
          </a:xfrm>
          <a:prstGeom prst="rect">
            <a:avLst/>
          </a:prstGeom>
        </p:spPr>
      </p:pic>
      <p:sp>
        <p:nvSpPr>
          <p:cNvPr name="TextBox 8" id="8"/>
          <p:cNvSpPr txBox="true"/>
          <p:nvPr/>
        </p:nvSpPr>
        <p:spPr>
          <a:xfrm rot="0">
            <a:off x="1146446" y="4303876"/>
            <a:ext cx="4455976" cy="1095375"/>
          </a:xfrm>
          <a:prstGeom prst="rect">
            <a:avLst/>
          </a:prstGeom>
        </p:spPr>
        <p:txBody>
          <a:bodyPr anchor="t" rtlCol="false" tIns="0" lIns="0" bIns="0" rIns="0">
            <a:spAutoFit/>
          </a:bodyPr>
          <a:lstStyle/>
          <a:p>
            <a:pPr algn="ctr">
              <a:lnSpc>
                <a:spcPts val="4320"/>
              </a:lnSpc>
            </a:pPr>
            <a:r>
              <a:rPr lang="en-US" sz="3600">
                <a:solidFill>
                  <a:srgbClr val="4A5666"/>
                </a:solidFill>
                <a:latin typeface="Lazydog"/>
              </a:rPr>
              <a:t>Penjualan hasil produksi migas</a:t>
            </a:r>
          </a:p>
        </p:txBody>
      </p:sp>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6518635" y="3865777"/>
            <a:ext cx="5250730" cy="1818065"/>
          </a:xfrm>
          <a:prstGeom prst="rect">
            <a:avLst/>
          </a:prstGeom>
        </p:spPr>
      </p:pic>
      <p:pic>
        <p:nvPicPr>
          <p:cNvPr name="Picture 10" id="10"/>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2221532" y="3903824"/>
            <a:ext cx="5501814" cy="1905003"/>
          </a:xfrm>
          <a:prstGeom prst="rect">
            <a:avLst/>
          </a:prstGeom>
        </p:spPr>
      </p:pic>
      <p:sp>
        <p:nvSpPr>
          <p:cNvPr name="TextBox 11" id="11"/>
          <p:cNvSpPr txBox="true"/>
          <p:nvPr/>
        </p:nvSpPr>
        <p:spPr>
          <a:xfrm rot="0">
            <a:off x="12685579" y="4303876"/>
            <a:ext cx="4573721" cy="1095375"/>
          </a:xfrm>
          <a:prstGeom prst="rect">
            <a:avLst/>
          </a:prstGeom>
        </p:spPr>
        <p:txBody>
          <a:bodyPr anchor="t" rtlCol="false" tIns="0" lIns="0" bIns="0" rIns="0">
            <a:spAutoFit/>
          </a:bodyPr>
          <a:lstStyle/>
          <a:p>
            <a:pPr algn="ctr">
              <a:lnSpc>
                <a:spcPts val="4320"/>
              </a:lnSpc>
            </a:pPr>
            <a:r>
              <a:rPr lang="en-US" sz="3600">
                <a:solidFill>
                  <a:srgbClr val="4A5666"/>
                </a:solidFill>
                <a:latin typeface="Lazydog"/>
              </a:rPr>
              <a:t>Penjualan barang mewah</a:t>
            </a:r>
          </a:p>
        </p:txBody>
      </p:sp>
      <p:sp>
        <p:nvSpPr>
          <p:cNvPr name="TextBox 12" id="12"/>
          <p:cNvSpPr txBox="true"/>
          <p:nvPr/>
        </p:nvSpPr>
        <p:spPr>
          <a:xfrm rot="0">
            <a:off x="6283209" y="5893354"/>
            <a:ext cx="5721582" cy="514350"/>
          </a:xfrm>
          <a:prstGeom prst="rect">
            <a:avLst/>
          </a:prstGeom>
        </p:spPr>
        <p:txBody>
          <a:bodyPr anchor="t" rtlCol="false" tIns="0" lIns="0" bIns="0" rIns="0">
            <a:spAutoFit/>
          </a:bodyPr>
          <a:lstStyle/>
          <a:p>
            <a:pPr algn="ctr">
              <a:lnSpc>
                <a:spcPts val="4499"/>
              </a:lnSpc>
            </a:pPr>
            <a:r>
              <a:rPr lang="en-US" sz="2499">
                <a:solidFill>
                  <a:srgbClr val="4A5666"/>
                </a:solidFill>
                <a:latin typeface="Sniglet"/>
              </a:rPr>
              <a:t>API =  0,5% x harga impor</a:t>
            </a:r>
          </a:p>
        </p:txBody>
      </p:sp>
      <p:sp>
        <p:nvSpPr>
          <p:cNvPr name="TextBox 13" id="13"/>
          <p:cNvSpPr txBox="true"/>
          <p:nvPr/>
        </p:nvSpPr>
        <p:spPr>
          <a:xfrm rot="0">
            <a:off x="561979" y="5893354"/>
            <a:ext cx="5711372" cy="3886200"/>
          </a:xfrm>
          <a:prstGeom prst="rect">
            <a:avLst/>
          </a:prstGeom>
        </p:spPr>
        <p:txBody>
          <a:bodyPr anchor="t" rtlCol="false" tIns="0" lIns="0" bIns="0" rIns="0">
            <a:spAutoFit/>
          </a:bodyPr>
          <a:lstStyle/>
          <a:p>
            <a:pPr marL="539749" indent="-269875" lvl="1">
              <a:lnSpc>
                <a:spcPts val="4499"/>
              </a:lnSpc>
              <a:buFont typeface="Arial"/>
              <a:buChar char="•"/>
            </a:pPr>
            <a:r>
              <a:rPr lang="en-US" sz="2499">
                <a:solidFill>
                  <a:srgbClr val="4A5666"/>
                </a:solidFill>
                <a:latin typeface="Sniglet"/>
              </a:rPr>
              <a:t>BBM = 0,25% x Penjualan, yng dijual kepertamina</a:t>
            </a:r>
          </a:p>
          <a:p>
            <a:pPr marL="539749" indent="-269875" lvl="1">
              <a:lnSpc>
                <a:spcPts val="4499"/>
              </a:lnSpc>
              <a:buFont typeface="Arial"/>
              <a:buChar char="•"/>
            </a:pPr>
            <a:r>
              <a:rPr lang="en-US" sz="2499">
                <a:solidFill>
                  <a:srgbClr val="4A5666"/>
                </a:solidFill>
                <a:latin typeface="Sniglet"/>
              </a:rPr>
              <a:t>BBM = 0,3% x Penjualan, yang dijual ke selain pertamina</a:t>
            </a:r>
          </a:p>
          <a:p>
            <a:pPr marL="539749" indent="-269875" lvl="1">
              <a:lnSpc>
                <a:spcPts val="4499"/>
              </a:lnSpc>
              <a:buFont typeface="Arial"/>
              <a:buChar char="•"/>
            </a:pPr>
            <a:r>
              <a:rPr lang="en-US" sz="2499">
                <a:solidFill>
                  <a:srgbClr val="4A5666"/>
                </a:solidFill>
                <a:latin typeface="Sniglet"/>
              </a:rPr>
              <a:t>Gas  = 0,3% x Penjualan</a:t>
            </a:r>
          </a:p>
          <a:p>
            <a:pPr marL="539749" indent="-269875" lvl="1">
              <a:lnSpc>
                <a:spcPts val="4499"/>
              </a:lnSpc>
              <a:buFont typeface="Arial"/>
              <a:buChar char="•"/>
            </a:pPr>
            <a:r>
              <a:rPr lang="en-US" sz="2499">
                <a:solidFill>
                  <a:srgbClr val="4A5666"/>
                </a:solidFill>
                <a:latin typeface="Sniglet"/>
              </a:rPr>
              <a:t>Pelumas   = 0,3% x Penjualan</a:t>
            </a:r>
          </a:p>
          <a:p>
            <a:pPr algn="ctr">
              <a:lnSpc>
                <a:spcPts val="4499"/>
              </a:lnSpc>
            </a:pPr>
          </a:p>
        </p:txBody>
      </p:sp>
      <p:pic>
        <p:nvPicPr>
          <p:cNvPr name="Picture 14" id="14"/>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457791" y="960659"/>
            <a:ext cx="3832224" cy="1781984"/>
          </a:xfrm>
          <a:prstGeom prst="rect">
            <a:avLst/>
          </a:prstGeom>
        </p:spPr>
      </p:pic>
      <p:pic>
        <p:nvPicPr>
          <p:cNvPr name="Picture 15" id="15"/>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4661473" y="1665743"/>
            <a:ext cx="706224" cy="689532"/>
          </a:xfrm>
          <a:prstGeom prst="rect">
            <a:avLst/>
          </a:prstGeom>
        </p:spPr>
      </p:pic>
      <p:pic>
        <p:nvPicPr>
          <p:cNvPr name="Picture 16" id="16"/>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0">
            <a:off x="15691581" y="960659"/>
            <a:ext cx="920193" cy="977039"/>
          </a:xfrm>
          <a:prstGeom prst="rect">
            <a:avLst/>
          </a:prstGeom>
        </p:spPr>
      </p:pic>
      <p:sp>
        <p:nvSpPr>
          <p:cNvPr name="TextBox 17" id="17"/>
          <p:cNvSpPr txBox="true"/>
          <p:nvPr/>
        </p:nvSpPr>
        <p:spPr>
          <a:xfrm rot="0">
            <a:off x="7151438" y="4032413"/>
            <a:ext cx="4455976" cy="1638300"/>
          </a:xfrm>
          <a:prstGeom prst="rect">
            <a:avLst/>
          </a:prstGeom>
        </p:spPr>
        <p:txBody>
          <a:bodyPr anchor="t" rtlCol="false" tIns="0" lIns="0" bIns="0" rIns="0">
            <a:spAutoFit/>
          </a:bodyPr>
          <a:lstStyle/>
          <a:p>
            <a:pPr algn="ctr">
              <a:lnSpc>
                <a:spcPts val="4320"/>
              </a:lnSpc>
            </a:pPr>
            <a:r>
              <a:rPr lang="en-US" sz="3600">
                <a:solidFill>
                  <a:srgbClr val="4A5666"/>
                </a:solidFill>
                <a:latin typeface="Lazydog"/>
              </a:rPr>
              <a:t>Impor kedelai, gandum dan tepung terigu</a:t>
            </a:r>
          </a:p>
        </p:txBody>
      </p:sp>
      <p:sp>
        <p:nvSpPr>
          <p:cNvPr name="TextBox 18" id="18"/>
          <p:cNvSpPr txBox="true"/>
          <p:nvPr/>
        </p:nvSpPr>
        <p:spPr>
          <a:xfrm rot="0">
            <a:off x="12506906" y="5893354"/>
            <a:ext cx="5721582" cy="2762250"/>
          </a:xfrm>
          <a:prstGeom prst="rect">
            <a:avLst/>
          </a:prstGeom>
        </p:spPr>
        <p:txBody>
          <a:bodyPr anchor="t" rtlCol="false" tIns="0" lIns="0" bIns="0" rIns="0">
            <a:spAutoFit/>
          </a:bodyPr>
          <a:lstStyle/>
          <a:p>
            <a:pPr marL="539749" indent="-269875" lvl="1">
              <a:lnSpc>
                <a:spcPts val="4499"/>
              </a:lnSpc>
              <a:buFont typeface="Arial"/>
              <a:buChar char="•"/>
            </a:pPr>
            <a:r>
              <a:rPr lang="en-US" sz="2499">
                <a:solidFill>
                  <a:srgbClr val="4A5666"/>
                </a:solidFill>
                <a:latin typeface="Sniglet"/>
              </a:rPr>
              <a:t>Rumah mewah, kondominium, apartemen = 1% x Penjualan</a:t>
            </a:r>
          </a:p>
          <a:p>
            <a:pPr marL="539749" indent="-269875" lvl="1">
              <a:lnSpc>
                <a:spcPts val="4499"/>
              </a:lnSpc>
              <a:buFont typeface="Arial"/>
              <a:buChar char="•"/>
            </a:pPr>
            <a:r>
              <a:rPr lang="en-US" sz="2499">
                <a:solidFill>
                  <a:srgbClr val="4A5666"/>
                </a:solidFill>
                <a:latin typeface="Sniglet"/>
              </a:rPr>
              <a:t>Kapal Pesiar, Pesawat pribadi dan kendaraan mewah  = 5% x Penjualan</a:t>
            </a:r>
          </a:p>
          <a:p>
            <a:pPr algn="ctr">
              <a:lnSpc>
                <a:spcPts val="4499"/>
              </a:lnSpc>
            </a:pPr>
            <a:r>
              <a:rPr lang="en-US" sz="2499">
                <a:solidFill>
                  <a:srgbClr val="F4C400"/>
                </a:solidFill>
                <a:latin typeface="Sniglet"/>
              </a:rPr>
              <a:t>Tidak termasuk PPn dan PPNBm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34D5C"/>
        </a:solidFill>
      </p:bgPr>
    </p:bg>
    <p:spTree>
      <p:nvGrpSpPr>
        <p:cNvPr id="1" name=""/>
        <p:cNvGrpSpPr/>
        <p:nvPr/>
      </p:nvGrpSpPr>
      <p:grpSpPr>
        <a:xfrm>
          <a:off x="0" y="0"/>
          <a:ext cx="0" cy="0"/>
          <a:chOff x="0" y="0"/>
          <a:chExt cx="0" cy="0"/>
        </a:xfrm>
      </p:grpSpPr>
      <p:grpSp>
        <p:nvGrpSpPr>
          <p:cNvPr name="Group 2" id="2"/>
          <p:cNvGrpSpPr/>
          <p:nvPr/>
        </p:nvGrpSpPr>
        <p:grpSpPr>
          <a:xfrm rot="0">
            <a:off x="331840" y="3362468"/>
            <a:ext cx="8616536" cy="6357471"/>
            <a:chOff x="0" y="0"/>
            <a:chExt cx="2043358" cy="1507635"/>
          </a:xfrm>
        </p:grpSpPr>
        <p:sp>
          <p:nvSpPr>
            <p:cNvPr name="Freeform 3" id="3"/>
            <p:cNvSpPr/>
            <p:nvPr/>
          </p:nvSpPr>
          <p:spPr>
            <a:xfrm>
              <a:off x="0" y="0"/>
              <a:ext cx="2043358" cy="1507635"/>
            </a:xfrm>
            <a:custGeom>
              <a:avLst/>
              <a:gdLst/>
              <a:ahLst/>
              <a:cxnLst/>
              <a:rect r="r" b="b" t="t" l="l"/>
              <a:pathLst>
                <a:path h="1507635" w="2043358">
                  <a:moveTo>
                    <a:pt x="0" y="0"/>
                  </a:moveTo>
                  <a:lnTo>
                    <a:pt x="2043358" y="0"/>
                  </a:lnTo>
                  <a:lnTo>
                    <a:pt x="2043358" y="1507635"/>
                  </a:lnTo>
                  <a:lnTo>
                    <a:pt x="0" y="1507635"/>
                  </a:lnTo>
                  <a:close/>
                </a:path>
              </a:pathLst>
            </a:custGeom>
            <a:solidFill>
              <a:srgbClr val="F8F6F4"/>
            </a:solidFill>
          </p:spPr>
        </p:sp>
      </p:grpSp>
      <p:sp>
        <p:nvSpPr>
          <p:cNvPr name="TextBox 4" id="4"/>
          <p:cNvSpPr txBox="true"/>
          <p:nvPr/>
        </p:nvSpPr>
        <p:spPr>
          <a:xfrm rot="0">
            <a:off x="5885110" y="1109496"/>
            <a:ext cx="6517781" cy="1695450"/>
          </a:xfrm>
          <a:prstGeom prst="rect">
            <a:avLst/>
          </a:prstGeom>
        </p:spPr>
        <p:txBody>
          <a:bodyPr anchor="t" rtlCol="false" tIns="0" lIns="0" bIns="0" rIns="0">
            <a:spAutoFit/>
          </a:bodyPr>
          <a:lstStyle/>
          <a:p>
            <a:pPr algn="ctr">
              <a:lnSpc>
                <a:spcPts val="6720"/>
              </a:lnSpc>
            </a:pPr>
            <a:r>
              <a:rPr lang="en-US" sz="5600">
                <a:solidFill>
                  <a:srgbClr val="F8F6F4"/>
                </a:solidFill>
                <a:latin typeface="Dreaming Outloud Sans"/>
              </a:rPr>
              <a:t>TATA CARA PEMUNGUTAN PAJAK</a:t>
            </a:r>
          </a:p>
        </p:txBody>
      </p:sp>
      <p:grpSp>
        <p:nvGrpSpPr>
          <p:cNvPr name="Group 5" id="5"/>
          <p:cNvGrpSpPr/>
          <p:nvPr/>
        </p:nvGrpSpPr>
        <p:grpSpPr>
          <a:xfrm rot="0">
            <a:off x="9144000" y="3362468"/>
            <a:ext cx="8658497" cy="6357471"/>
            <a:chOff x="0" y="0"/>
            <a:chExt cx="2098144" cy="1540555"/>
          </a:xfrm>
        </p:grpSpPr>
        <p:sp>
          <p:nvSpPr>
            <p:cNvPr name="Freeform 6" id="6"/>
            <p:cNvSpPr/>
            <p:nvPr/>
          </p:nvSpPr>
          <p:spPr>
            <a:xfrm>
              <a:off x="0" y="0"/>
              <a:ext cx="2098144" cy="1540555"/>
            </a:xfrm>
            <a:custGeom>
              <a:avLst/>
              <a:gdLst/>
              <a:ahLst/>
              <a:cxnLst/>
              <a:rect r="r" b="b" t="t" l="l"/>
              <a:pathLst>
                <a:path h="1540555" w="2098144">
                  <a:moveTo>
                    <a:pt x="0" y="0"/>
                  </a:moveTo>
                  <a:lnTo>
                    <a:pt x="2098144" y="0"/>
                  </a:lnTo>
                  <a:lnTo>
                    <a:pt x="2098144" y="1540555"/>
                  </a:lnTo>
                  <a:lnTo>
                    <a:pt x="0" y="1540555"/>
                  </a:lnTo>
                  <a:close/>
                </a:path>
              </a:pathLst>
            </a:custGeom>
            <a:solidFill>
              <a:srgbClr val="F8F6F4"/>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76397" y="-947904"/>
            <a:ext cx="3845468" cy="4114800"/>
          </a:xfrm>
          <a:prstGeom prst="rect">
            <a:avLst/>
          </a:prstGeom>
        </p:spPr>
      </p:pic>
      <p:sp>
        <p:nvSpPr>
          <p:cNvPr name="TextBox 8" id="8"/>
          <p:cNvSpPr txBox="true"/>
          <p:nvPr/>
        </p:nvSpPr>
        <p:spPr>
          <a:xfrm rot="0">
            <a:off x="527464" y="4117408"/>
            <a:ext cx="8149768" cy="4631055"/>
          </a:xfrm>
          <a:prstGeom prst="rect">
            <a:avLst/>
          </a:prstGeom>
        </p:spPr>
        <p:txBody>
          <a:bodyPr anchor="t" rtlCol="false" tIns="0" lIns="0" bIns="0" rIns="0">
            <a:spAutoFit/>
          </a:bodyPr>
          <a:lstStyle/>
          <a:p>
            <a:pPr algn="just">
              <a:lnSpc>
                <a:spcPts val="4620"/>
              </a:lnSpc>
            </a:pPr>
            <a:r>
              <a:rPr lang="en-US" sz="3300">
                <a:solidFill>
                  <a:srgbClr val="734D5C"/>
                </a:solidFill>
                <a:latin typeface="Sniglet"/>
              </a:rPr>
              <a:t>1.Pemungutan PPh Pasal 22 atas impor barang dilaksanakan dengan penyetoran ke kas negara melalui pos persepsi,Bank Devisa Persepsi,atau Bank Persepsi yang ditunjuk Menteri keuangan oleh:</a:t>
            </a:r>
          </a:p>
          <a:p>
            <a:pPr algn="just">
              <a:lnSpc>
                <a:spcPts val="4620"/>
              </a:lnSpc>
            </a:pPr>
            <a:r>
              <a:rPr lang="en-US" sz="3300">
                <a:solidFill>
                  <a:srgbClr val="734D5C"/>
                </a:solidFill>
                <a:latin typeface="Sniglet"/>
              </a:rPr>
              <a:t>-Importir yang bersangkutan</a:t>
            </a:r>
          </a:p>
          <a:p>
            <a:pPr algn="just">
              <a:lnSpc>
                <a:spcPts val="4620"/>
              </a:lnSpc>
            </a:pPr>
            <a:r>
              <a:rPr lang="en-US" sz="3300">
                <a:solidFill>
                  <a:srgbClr val="734D5C"/>
                </a:solidFill>
                <a:latin typeface="Sniglet"/>
              </a:rPr>
              <a:t>-Direktorat Jenderal Bea dan Cukai</a:t>
            </a:r>
          </a:p>
          <a:p>
            <a:pPr algn="just">
              <a:lnSpc>
                <a:spcPts val="4620"/>
              </a:lnSpc>
            </a:pPr>
          </a:p>
        </p:txBody>
      </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1840" y="199584"/>
            <a:ext cx="4579775" cy="2967312"/>
          </a:xfrm>
          <a:prstGeom prst="rect">
            <a:avLst/>
          </a:prstGeom>
        </p:spPr>
      </p:pic>
      <p:sp>
        <p:nvSpPr>
          <p:cNvPr name="TextBox 10" id="10"/>
          <p:cNvSpPr txBox="true"/>
          <p:nvPr/>
        </p:nvSpPr>
        <p:spPr>
          <a:xfrm rot="0">
            <a:off x="9276567" y="4117408"/>
            <a:ext cx="8393363" cy="4631055"/>
          </a:xfrm>
          <a:prstGeom prst="rect">
            <a:avLst/>
          </a:prstGeom>
        </p:spPr>
        <p:txBody>
          <a:bodyPr anchor="t" rtlCol="false" tIns="0" lIns="0" bIns="0" rIns="0">
            <a:spAutoFit/>
          </a:bodyPr>
          <a:lstStyle/>
          <a:p>
            <a:pPr algn="just">
              <a:lnSpc>
                <a:spcPts val="4620"/>
              </a:lnSpc>
            </a:pPr>
            <a:r>
              <a:rPr lang="en-US" sz="3300">
                <a:solidFill>
                  <a:srgbClr val="734D5C"/>
                </a:solidFill>
                <a:latin typeface="Sniglet"/>
              </a:rPr>
              <a:t>2.Pemungutan PPh Pasal 22 atas ekspor komoditas tambang batubara,mineral logam dan mineral bukan logam dilaksanakan dengan cara penyetoran oleh eksportir yang bersangkutan ke kas negara melalui pos persepsi, Bank Devisa Persepsi, atau Bank Persepsi yang ditunjuk oleh  Menteri keuangan.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34D5C"/>
        </a:solidFill>
      </p:bgPr>
    </p:bg>
    <p:spTree>
      <p:nvGrpSpPr>
        <p:cNvPr id="1" name=""/>
        <p:cNvGrpSpPr/>
        <p:nvPr/>
      </p:nvGrpSpPr>
      <p:grpSpPr>
        <a:xfrm>
          <a:off x="0" y="0"/>
          <a:ext cx="0" cy="0"/>
          <a:chOff x="0" y="0"/>
          <a:chExt cx="0" cy="0"/>
        </a:xfrm>
      </p:grpSpPr>
      <p:grpSp>
        <p:nvGrpSpPr>
          <p:cNvPr name="Group 2" id="2"/>
          <p:cNvGrpSpPr/>
          <p:nvPr/>
        </p:nvGrpSpPr>
        <p:grpSpPr>
          <a:xfrm rot="0">
            <a:off x="331840" y="3362468"/>
            <a:ext cx="8616536" cy="6357471"/>
            <a:chOff x="0" y="0"/>
            <a:chExt cx="2043358" cy="1507635"/>
          </a:xfrm>
        </p:grpSpPr>
        <p:sp>
          <p:nvSpPr>
            <p:cNvPr name="Freeform 3" id="3"/>
            <p:cNvSpPr/>
            <p:nvPr/>
          </p:nvSpPr>
          <p:spPr>
            <a:xfrm>
              <a:off x="0" y="0"/>
              <a:ext cx="2043358" cy="1507635"/>
            </a:xfrm>
            <a:custGeom>
              <a:avLst/>
              <a:gdLst/>
              <a:ahLst/>
              <a:cxnLst/>
              <a:rect r="r" b="b" t="t" l="l"/>
              <a:pathLst>
                <a:path h="1507635" w="2043358">
                  <a:moveTo>
                    <a:pt x="0" y="0"/>
                  </a:moveTo>
                  <a:lnTo>
                    <a:pt x="2043358" y="0"/>
                  </a:lnTo>
                  <a:lnTo>
                    <a:pt x="2043358" y="1507635"/>
                  </a:lnTo>
                  <a:lnTo>
                    <a:pt x="0" y="1507635"/>
                  </a:lnTo>
                  <a:close/>
                </a:path>
              </a:pathLst>
            </a:custGeom>
            <a:solidFill>
              <a:srgbClr val="F8F6F4"/>
            </a:solidFill>
          </p:spPr>
        </p:sp>
      </p:grpSp>
      <p:sp>
        <p:nvSpPr>
          <p:cNvPr name="TextBox 4" id="4"/>
          <p:cNvSpPr txBox="true"/>
          <p:nvPr/>
        </p:nvSpPr>
        <p:spPr>
          <a:xfrm rot="0">
            <a:off x="5689485" y="835515"/>
            <a:ext cx="6517781" cy="1695450"/>
          </a:xfrm>
          <a:prstGeom prst="rect">
            <a:avLst/>
          </a:prstGeom>
        </p:spPr>
        <p:txBody>
          <a:bodyPr anchor="t" rtlCol="false" tIns="0" lIns="0" bIns="0" rIns="0">
            <a:spAutoFit/>
          </a:bodyPr>
          <a:lstStyle/>
          <a:p>
            <a:pPr algn="ctr">
              <a:lnSpc>
                <a:spcPts val="6720"/>
              </a:lnSpc>
            </a:pPr>
            <a:r>
              <a:rPr lang="en-US" sz="5600">
                <a:solidFill>
                  <a:srgbClr val="F8F6F4"/>
                </a:solidFill>
                <a:latin typeface="Dreaming Outloud Sans"/>
              </a:rPr>
              <a:t>TATA CARA PEMUNGUTAN PAJAK</a:t>
            </a:r>
          </a:p>
        </p:txBody>
      </p:sp>
      <p:grpSp>
        <p:nvGrpSpPr>
          <p:cNvPr name="Group 5" id="5"/>
          <p:cNvGrpSpPr/>
          <p:nvPr/>
        </p:nvGrpSpPr>
        <p:grpSpPr>
          <a:xfrm rot="0">
            <a:off x="9144000" y="3362468"/>
            <a:ext cx="8847558" cy="6357471"/>
            <a:chOff x="0" y="0"/>
            <a:chExt cx="2098144" cy="1507635"/>
          </a:xfrm>
        </p:grpSpPr>
        <p:sp>
          <p:nvSpPr>
            <p:cNvPr name="Freeform 6" id="6"/>
            <p:cNvSpPr/>
            <p:nvPr/>
          </p:nvSpPr>
          <p:spPr>
            <a:xfrm>
              <a:off x="0" y="0"/>
              <a:ext cx="2098144" cy="1507635"/>
            </a:xfrm>
            <a:custGeom>
              <a:avLst/>
              <a:gdLst/>
              <a:ahLst/>
              <a:cxnLst/>
              <a:rect r="r" b="b" t="t" l="l"/>
              <a:pathLst>
                <a:path h="1507635" w="2098144">
                  <a:moveTo>
                    <a:pt x="0" y="0"/>
                  </a:moveTo>
                  <a:lnTo>
                    <a:pt x="2098144" y="0"/>
                  </a:lnTo>
                  <a:lnTo>
                    <a:pt x="2098144" y="1507635"/>
                  </a:lnTo>
                  <a:lnTo>
                    <a:pt x="0" y="1507635"/>
                  </a:lnTo>
                  <a:close/>
                </a:path>
              </a:pathLst>
            </a:custGeom>
            <a:solidFill>
              <a:srgbClr val="F8F6F4"/>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76397" y="-947904"/>
            <a:ext cx="3845468" cy="4114800"/>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1840" y="199584"/>
            <a:ext cx="4579775" cy="2967312"/>
          </a:xfrm>
          <a:prstGeom prst="rect">
            <a:avLst/>
          </a:prstGeom>
        </p:spPr>
      </p:pic>
      <p:sp>
        <p:nvSpPr>
          <p:cNvPr name="TextBox 9" id="9"/>
          <p:cNvSpPr txBox="true"/>
          <p:nvPr/>
        </p:nvSpPr>
        <p:spPr>
          <a:xfrm rot="0">
            <a:off x="433901" y="3768528"/>
            <a:ext cx="8412413" cy="5502131"/>
          </a:xfrm>
          <a:prstGeom prst="rect">
            <a:avLst/>
          </a:prstGeom>
        </p:spPr>
        <p:txBody>
          <a:bodyPr anchor="t" rtlCol="false" tIns="0" lIns="0" bIns="0" rIns="0">
            <a:spAutoFit/>
          </a:bodyPr>
          <a:lstStyle/>
          <a:p>
            <a:pPr algn="just">
              <a:lnSpc>
                <a:spcPts val="4382"/>
              </a:lnSpc>
            </a:pPr>
            <a:r>
              <a:rPr lang="en-US" sz="3130">
                <a:solidFill>
                  <a:srgbClr val="734D5C"/>
                </a:solidFill>
                <a:latin typeface="Sniglet"/>
              </a:rPr>
              <a:t>3.Pemungutan PPh Pasal 22 atas pembelian barang oleh pemungut pajak (bendahara pemerintah,KPA, bendahara pengeluaran, pejabat penerbit SPM) wajib disetor oleh pemungut ke kas negara melalui pos persepsi,Bank Devisa Persepsi,atau Bank Persepsi yang ditunjuk oleh Menteri Keuangan,dengan menggunakan Surat Setoran Pajak (SSP) yang telah diisi atas nama rekanan serta ditandatangani oleh pemungut pajak.</a:t>
            </a:r>
          </a:p>
        </p:txBody>
      </p:sp>
      <p:sp>
        <p:nvSpPr>
          <p:cNvPr name="TextBox 10" id="10"/>
          <p:cNvSpPr txBox="true"/>
          <p:nvPr/>
        </p:nvSpPr>
        <p:spPr>
          <a:xfrm rot="0">
            <a:off x="9276736" y="3759003"/>
            <a:ext cx="8582086" cy="4331335"/>
          </a:xfrm>
          <a:prstGeom prst="rect">
            <a:avLst/>
          </a:prstGeom>
        </p:spPr>
        <p:txBody>
          <a:bodyPr anchor="t" rtlCol="false" tIns="0" lIns="0" bIns="0" rIns="0">
            <a:spAutoFit/>
          </a:bodyPr>
          <a:lstStyle/>
          <a:p>
            <a:pPr algn="just">
              <a:lnSpc>
                <a:spcPts val="4340"/>
              </a:lnSpc>
            </a:pPr>
            <a:r>
              <a:rPr lang="en-US" sz="3100">
                <a:solidFill>
                  <a:srgbClr val="734D5C"/>
                </a:solidFill>
                <a:latin typeface="Sniglet"/>
              </a:rPr>
              <a:t>4.Pemungutan PPh Pasal 22 oleh pemungutan pajak sebagaimana dimaksud dalam pasal 1 ayat (1) huruf e,huruf f,huruf g,huruf h,huruf i, huruf j,dan huruf k PMK 16/2016 wajib disetor oleh pemungut ke kas negara melalui Pos Persepsi,Bank Devisa Persepsi,atau Bank Persepsi yang ditunjuk oleh Menteri Keuangan dengan menggunakan SSP.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7B42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77442" y="1383566"/>
            <a:ext cx="8957306" cy="2182326"/>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123950" y="3191903"/>
            <a:ext cx="6251844" cy="10955335"/>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030654" y="8282722"/>
            <a:ext cx="3971596" cy="2238987"/>
          </a:xfrm>
          <a:prstGeom prst="rect">
            <a:avLst/>
          </a:prstGeom>
        </p:spPr>
      </p:pic>
      <p:sp>
        <p:nvSpPr>
          <p:cNvPr name="TextBox 5" id="5"/>
          <p:cNvSpPr txBox="true"/>
          <p:nvPr/>
        </p:nvSpPr>
        <p:spPr>
          <a:xfrm rot="0">
            <a:off x="0" y="1622241"/>
            <a:ext cx="5249981" cy="1685925"/>
          </a:xfrm>
          <a:prstGeom prst="rect">
            <a:avLst/>
          </a:prstGeom>
        </p:spPr>
        <p:txBody>
          <a:bodyPr anchor="t" rtlCol="false" tIns="0" lIns="0" bIns="0" rIns="0">
            <a:spAutoFit/>
          </a:bodyPr>
          <a:lstStyle/>
          <a:p>
            <a:pPr algn="ctr">
              <a:lnSpc>
                <a:spcPts val="6600"/>
              </a:lnSpc>
            </a:pPr>
            <a:r>
              <a:rPr lang="en-US" sz="5500">
                <a:solidFill>
                  <a:srgbClr val="F8F6F4"/>
                </a:solidFill>
                <a:latin typeface="Sensei Bold"/>
              </a:rPr>
              <a:t>Tata Cara Penyetoran</a:t>
            </a:r>
          </a:p>
        </p:txBody>
      </p:sp>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435121" y="1717491"/>
            <a:ext cx="8824179" cy="4037062"/>
          </a:xfrm>
          <a:prstGeom prst="rect">
            <a:avLst/>
          </a:prstGeom>
        </p:spPr>
      </p:pic>
      <p:sp>
        <p:nvSpPr>
          <p:cNvPr name="TextBox 7" id="7"/>
          <p:cNvSpPr txBox="true"/>
          <p:nvPr/>
        </p:nvSpPr>
        <p:spPr>
          <a:xfrm rot="0">
            <a:off x="9158182" y="2393766"/>
            <a:ext cx="7847919" cy="2781300"/>
          </a:xfrm>
          <a:prstGeom prst="rect">
            <a:avLst/>
          </a:prstGeom>
        </p:spPr>
        <p:txBody>
          <a:bodyPr anchor="t" rtlCol="false" tIns="0" lIns="0" bIns="0" rIns="0">
            <a:spAutoFit/>
          </a:bodyPr>
          <a:lstStyle/>
          <a:p>
            <a:pPr algn="just">
              <a:lnSpc>
                <a:spcPts val="3749"/>
              </a:lnSpc>
              <a:spcBef>
                <a:spcPct val="0"/>
              </a:spcBef>
            </a:pPr>
            <a:r>
              <a:rPr lang="en-US" sz="2499" spc="129">
                <a:solidFill>
                  <a:srgbClr val="000000"/>
                </a:solidFill>
                <a:latin typeface="Sniglet"/>
              </a:rPr>
              <a:t>Pemungutan PPh Pasal 22 atas impor barang dilaksanakan dengan cara penyetoran oleh importir yang bersangkutan atau Direktorat Jenderal Bea dan Cukai ke kas negara melalui Kantor Pos, bank devisa, atau bank yang ditunjuk oleh Menteri Keuangan. </a:t>
            </a:r>
          </a:p>
        </p:txBody>
      </p:sp>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8435121" y="5645767"/>
            <a:ext cx="9247374" cy="4230674"/>
          </a:xfrm>
          <a:prstGeom prst="rect">
            <a:avLst/>
          </a:prstGeom>
        </p:spPr>
      </p:pic>
      <p:sp>
        <p:nvSpPr>
          <p:cNvPr name="TextBox 9" id="9"/>
          <p:cNvSpPr txBox="true"/>
          <p:nvPr/>
        </p:nvSpPr>
        <p:spPr>
          <a:xfrm rot="0">
            <a:off x="9158182" y="5992812"/>
            <a:ext cx="8101118" cy="3409404"/>
          </a:xfrm>
          <a:prstGeom prst="rect">
            <a:avLst/>
          </a:prstGeom>
        </p:spPr>
        <p:txBody>
          <a:bodyPr anchor="t" rtlCol="false" tIns="0" lIns="0" bIns="0" rIns="0">
            <a:spAutoFit/>
          </a:bodyPr>
          <a:lstStyle/>
          <a:p>
            <a:pPr algn="just">
              <a:lnSpc>
                <a:spcPts val="3396"/>
              </a:lnSpc>
              <a:spcBef>
                <a:spcPct val="0"/>
              </a:spcBef>
            </a:pPr>
            <a:r>
              <a:rPr lang="en-US" sz="2264" spc="117">
                <a:solidFill>
                  <a:srgbClr val="F1F7F7"/>
                </a:solidFill>
                <a:latin typeface="Sniglet"/>
              </a:rPr>
              <a:t>Pemungutan PPh Pasal 22 atas pembelian barang oleh Bendahara Pemerintah dan KPA, bendahara pengeluaran dan pejabat penerbit Surat Perintah Membayar, wajib disetor oleh pemungut ke kas negara melalui Kantor Pos, bank devisa, atau bank yang ditunjuk oleh Menteri Keuangan, dengan menggunakan Surat Setoran Pajak yang telah diisi atas nama rekanan serta ditandatangani oleh pemungut pajak.</a:t>
            </a:r>
          </a:p>
        </p:txBody>
      </p:sp>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8190062" y="5175067"/>
            <a:ext cx="968120" cy="773286"/>
          </a:xfrm>
          <a:prstGeom prst="rect">
            <a:avLst/>
          </a:prstGeom>
        </p:spPr>
      </p:pic>
      <p:pic>
        <p:nvPicPr>
          <p:cNvPr name="Picture 11" id="11"/>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8190062" y="1383566"/>
            <a:ext cx="968120" cy="773286"/>
          </a:xfrm>
          <a:prstGeom prst="rect">
            <a:avLst/>
          </a:prstGeom>
        </p:spPr>
      </p:pic>
      <p:pic>
        <p:nvPicPr>
          <p:cNvPr name="Picture 12" id="12"/>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028700" y="421071"/>
            <a:ext cx="576145" cy="607629"/>
          </a:xfrm>
          <a:prstGeom prst="rect">
            <a:avLst/>
          </a:prstGeom>
        </p:spPr>
      </p:pic>
      <p:pic>
        <p:nvPicPr>
          <p:cNvPr name="Picture 13" id="13"/>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6718028" y="421071"/>
            <a:ext cx="576145" cy="607629"/>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096" r="0" b="24645"/>
          <a:stretch>
            <a:fillRect/>
          </a:stretch>
        </p:blipFill>
        <p:spPr>
          <a:xfrm>
            <a:off x="0" y="0"/>
            <a:ext cx="18288000" cy="10287000"/>
          </a:xfrm>
          <a:prstGeom prst="rect">
            <a:avLst/>
          </a:prstGeom>
        </p:spPr>
      </p:pic>
      <p:grpSp>
        <p:nvGrpSpPr>
          <p:cNvPr name="Group 3" id="3"/>
          <p:cNvGrpSpPr/>
          <p:nvPr/>
        </p:nvGrpSpPr>
        <p:grpSpPr>
          <a:xfrm rot="0">
            <a:off x="6191625" y="4141154"/>
            <a:ext cx="5904750" cy="4315840"/>
            <a:chOff x="0" y="0"/>
            <a:chExt cx="3018672" cy="2206377"/>
          </a:xfrm>
        </p:grpSpPr>
        <p:sp>
          <p:nvSpPr>
            <p:cNvPr name="Freeform 4" id="4"/>
            <p:cNvSpPr/>
            <p:nvPr/>
          </p:nvSpPr>
          <p:spPr>
            <a:xfrm>
              <a:off x="0" y="0"/>
              <a:ext cx="3018672" cy="2206377"/>
            </a:xfrm>
            <a:custGeom>
              <a:avLst/>
              <a:gdLst/>
              <a:ahLst/>
              <a:cxnLst/>
              <a:rect r="r" b="b" t="t" l="l"/>
              <a:pathLst>
                <a:path h="2206377" w="3018672">
                  <a:moveTo>
                    <a:pt x="0" y="0"/>
                  </a:moveTo>
                  <a:lnTo>
                    <a:pt x="3018672" y="0"/>
                  </a:lnTo>
                  <a:lnTo>
                    <a:pt x="3018672" y="2206377"/>
                  </a:lnTo>
                  <a:lnTo>
                    <a:pt x="0" y="2206377"/>
                  </a:lnTo>
                  <a:close/>
                </a:path>
              </a:pathLst>
            </a:custGeom>
            <a:solidFill>
              <a:srgbClr val="F8F6F4"/>
            </a:solidFill>
          </p:spPr>
        </p:sp>
      </p:grpSp>
      <p:grpSp>
        <p:nvGrpSpPr>
          <p:cNvPr name="Group 5" id="5"/>
          <p:cNvGrpSpPr/>
          <p:nvPr/>
        </p:nvGrpSpPr>
        <p:grpSpPr>
          <a:xfrm rot="0">
            <a:off x="12383250" y="4141154"/>
            <a:ext cx="5904750" cy="5587396"/>
            <a:chOff x="0" y="0"/>
            <a:chExt cx="3018672" cy="2856432"/>
          </a:xfrm>
        </p:grpSpPr>
        <p:sp>
          <p:nvSpPr>
            <p:cNvPr name="Freeform 6" id="6"/>
            <p:cNvSpPr/>
            <p:nvPr/>
          </p:nvSpPr>
          <p:spPr>
            <a:xfrm>
              <a:off x="0" y="0"/>
              <a:ext cx="3018672" cy="2856432"/>
            </a:xfrm>
            <a:custGeom>
              <a:avLst/>
              <a:gdLst/>
              <a:ahLst/>
              <a:cxnLst/>
              <a:rect r="r" b="b" t="t" l="l"/>
              <a:pathLst>
                <a:path h="2856432" w="3018672">
                  <a:moveTo>
                    <a:pt x="0" y="0"/>
                  </a:moveTo>
                  <a:lnTo>
                    <a:pt x="3018672" y="0"/>
                  </a:lnTo>
                  <a:lnTo>
                    <a:pt x="3018672" y="2856432"/>
                  </a:lnTo>
                  <a:lnTo>
                    <a:pt x="0" y="2856432"/>
                  </a:lnTo>
                  <a:close/>
                </a:path>
              </a:pathLst>
            </a:custGeom>
            <a:solidFill>
              <a:srgbClr val="F8F6F4"/>
            </a:solidFill>
          </p:spPr>
        </p:sp>
      </p:grpSp>
      <p:grpSp>
        <p:nvGrpSpPr>
          <p:cNvPr name="Group 7" id="7"/>
          <p:cNvGrpSpPr/>
          <p:nvPr/>
        </p:nvGrpSpPr>
        <p:grpSpPr>
          <a:xfrm rot="0">
            <a:off x="0" y="4141154"/>
            <a:ext cx="5904750" cy="4315840"/>
            <a:chOff x="0" y="0"/>
            <a:chExt cx="3018672" cy="2206377"/>
          </a:xfrm>
        </p:grpSpPr>
        <p:sp>
          <p:nvSpPr>
            <p:cNvPr name="Freeform 8" id="8"/>
            <p:cNvSpPr/>
            <p:nvPr/>
          </p:nvSpPr>
          <p:spPr>
            <a:xfrm>
              <a:off x="0" y="0"/>
              <a:ext cx="3018672" cy="2206377"/>
            </a:xfrm>
            <a:custGeom>
              <a:avLst/>
              <a:gdLst/>
              <a:ahLst/>
              <a:cxnLst/>
              <a:rect r="r" b="b" t="t" l="l"/>
              <a:pathLst>
                <a:path h="2206377" w="3018672">
                  <a:moveTo>
                    <a:pt x="0" y="0"/>
                  </a:moveTo>
                  <a:lnTo>
                    <a:pt x="3018672" y="0"/>
                  </a:lnTo>
                  <a:lnTo>
                    <a:pt x="3018672" y="2206377"/>
                  </a:lnTo>
                  <a:lnTo>
                    <a:pt x="0" y="2206377"/>
                  </a:lnTo>
                  <a:close/>
                </a:path>
              </a:pathLst>
            </a:custGeom>
            <a:solidFill>
              <a:srgbClr val="F8F6F4"/>
            </a:solidFill>
          </p:spPr>
        </p:sp>
      </p:grpSp>
      <p:sp>
        <p:nvSpPr>
          <p:cNvPr name="TextBox 9" id="9"/>
          <p:cNvSpPr txBox="true"/>
          <p:nvPr/>
        </p:nvSpPr>
        <p:spPr>
          <a:xfrm rot="0">
            <a:off x="6540298" y="4376167"/>
            <a:ext cx="5556077" cy="3943350"/>
          </a:xfrm>
          <a:prstGeom prst="rect">
            <a:avLst/>
          </a:prstGeom>
        </p:spPr>
        <p:txBody>
          <a:bodyPr anchor="t" rtlCol="false" tIns="0" lIns="0" bIns="0" rIns="0">
            <a:spAutoFit/>
          </a:bodyPr>
          <a:lstStyle/>
          <a:p>
            <a:pPr>
              <a:lnSpc>
                <a:spcPts val="3479"/>
              </a:lnSpc>
            </a:pPr>
            <a:r>
              <a:rPr lang="en-US" sz="2899">
                <a:solidFill>
                  <a:srgbClr val="45424E"/>
                </a:solidFill>
                <a:latin typeface="Sniglet"/>
              </a:rPr>
              <a:t>3. Pembayaran yang jumlahnya maksimal Rp dan tidak pembayaran yang terpecah-pecah.</a:t>
            </a:r>
          </a:p>
          <a:p>
            <a:pPr>
              <a:lnSpc>
                <a:spcPts val="3479"/>
              </a:lnSpc>
            </a:pPr>
          </a:p>
          <a:p>
            <a:pPr>
              <a:lnSpc>
                <a:spcPts val="3479"/>
              </a:lnSpc>
            </a:pPr>
            <a:r>
              <a:rPr lang="en-US" sz="2899">
                <a:solidFill>
                  <a:srgbClr val="45424E"/>
                </a:solidFill>
                <a:latin typeface="Sniglet"/>
              </a:rPr>
              <a:t>4. Pembayaran untuk pembelian bahan bakar minyak, Listrik, Gas, Air Minum/PDAM dan benda-benda pos pos.</a:t>
            </a:r>
          </a:p>
        </p:txBody>
      </p:sp>
      <p:sp>
        <p:nvSpPr>
          <p:cNvPr name="TextBox 10" id="10"/>
          <p:cNvSpPr txBox="true"/>
          <p:nvPr/>
        </p:nvSpPr>
        <p:spPr>
          <a:xfrm rot="0">
            <a:off x="-143437" y="4428555"/>
            <a:ext cx="6048188" cy="4381500"/>
          </a:xfrm>
          <a:prstGeom prst="rect">
            <a:avLst/>
          </a:prstGeom>
        </p:spPr>
        <p:txBody>
          <a:bodyPr anchor="t" rtlCol="false" tIns="0" lIns="0" bIns="0" rIns="0">
            <a:spAutoFit/>
          </a:bodyPr>
          <a:lstStyle/>
          <a:p>
            <a:pPr marL="626111" indent="-313055" lvl="1">
              <a:lnSpc>
                <a:spcPts val="3480"/>
              </a:lnSpc>
              <a:buFont typeface="Arial"/>
              <a:buChar char="•"/>
            </a:pPr>
            <a:r>
              <a:rPr lang="en-US" sz="2900">
                <a:solidFill>
                  <a:srgbClr val="45424E"/>
                </a:solidFill>
                <a:latin typeface="Sniglet"/>
              </a:rPr>
              <a:t>import barang dan atau penyerahan barang yang berdasarkan UU tidak terutang PPh.</a:t>
            </a:r>
          </a:p>
          <a:p>
            <a:pPr marL="626111" indent="-313055" lvl="1">
              <a:lnSpc>
                <a:spcPts val="3480"/>
              </a:lnSpc>
              <a:buFont typeface="Arial"/>
              <a:buChar char="•"/>
            </a:pPr>
            <a:r>
              <a:rPr lang="en-US" sz="2900">
                <a:solidFill>
                  <a:srgbClr val="45424E"/>
                </a:solidFill>
                <a:latin typeface="Sniglet"/>
              </a:rPr>
              <a:t>Import barang yang dibebaskan dari Bea Masuk atau PPN.</a:t>
            </a:r>
          </a:p>
          <a:p>
            <a:pPr marL="626111" indent="-313055" lvl="1">
              <a:lnSpc>
                <a:spcPts val="3480"/>
              </a:lnSpc>
              <a:buFont typeface="Arial"/>
              <a:buChar char="•"/>
            </a:pPr>
            <a:r>
              <a:rPr lang="en-US" sz="2900">
                <a:solidFill>
                  <a:srgbClr val="45424E"/>
                </a:solidFill>
                <a:latin typeface="Sniglet"/>
              </a:rPr>
              <a:t>Dalam hal impor sementara jika nyata-nyata untuk di ekspor kembali.</a:t>
            </a:r>
          </a:p>
          <a:p>
            <a:pPr algn="ctr">
              <a:lnSpc>
                <a:spcPts val="3480"/>
              </a:lnSpc>
            </a:pPr>
          </a:p>
        </p:txBody>
      </p:sp>
      <p:pic>
        <p:nvPicPr>
          <p:cNvPr name="Picture 11" id="11"/>
          <p:cNvPicPr>
            <a:picLocks noChangeAspect="true"/>
          </p:cNvPicPr>
          <p:nvPr/>
        </p:nvPicPr>
        <p:blipFill>
          <a:blip r:embed="rId3"/>
          <a:srcRect l="0" t="0" r="0" b="0"/>
          <a:stretch>
            <a:fillRect/>
          </a:stretch>
        </p:blipFill>
        <p:spPr>
          <a:xfrm flipH="false" flipV="false" rot="0">
            <a:off x="2651877" y="7369212"/>
            <a:ext cx="5132492" cy="5873675"/>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97347" y="150179"/>
            <a:ext cx="1954530" cy="4114800"/>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true" rot="0">
            <a:off x="16112510" y="3294014"/>
            <a:ext cx="3882816" cy="1028946"/>
          </a:xfrm>
          <a:prstGeom prst="rect">
            <a:avLst/>
          </a:prstGeom>
        </p:spPr>
      </p:pic>
      <p:sp>
        <p:nvSpPr>
          <p:cNvPr name="TextBox 14" id="14"/>
          <p:cNvSpPr txBox="true"/>
          <p:nvPr/>
        </p:nvSpPr>
        <p:spPr>
          <a:xfrm rot="0">
            <a:off x="3970512" y="1359854"/>
            <a:ext cx="10346975" cy="1685925"/>
          </a:xfrm>
          <a:prstGeom prst="rect">
            <a:avLst/>
          </a:prstGeom>
        </p:spPr>
        <p:txBody>
          <a:bodyPr anchor="t" rtlCol="false" tIns="0" lIns="0" bIns="0" rIns="0">
            <a:spAutoFit/>
          </a:bodyPr>
          <a:lstStyle/>
          <a:p>
            <a:pPr algn="ctr">
              <a:lnSpc>
                <a:spcPts val="6600"/>
              </a:lnSpc>
            </a:pPr>
            <a:r>
              <a:rPr lang="en-US" sz="5500">
                <a:solidFill>
                  <a:srgbClr val="F8F6F4"/>
                </a:solidFill>
                <a:latin typeface="Sensei Bold"/>
              </a:rPr>
              <a:t>Kegiatan Yang Tidak Dikenakan PPh Pasal 22</a:t>
            </a:r>
          </a:p>
        </p:txBody>
      </p:sp>
      <p:sp>
        <p:nvSpPr>
          <p:cNvPr name="TextBox 15" id="15"/>
          <p:cNvSpPr txBox="true"/>
          <p:nvPr/>
        </p:nvSpPr>
        <p:spPr>
          <a:xfrm rot="0">
            <a:off x="12558900" y="4380930"/>
            <a:ext cx="5495018" cy="5347620"/>
          </a:xfrm>
          <a:prstGeom prst="rect">
            <a:avLst/>
          </a:prstGeom>
        </p:spPr>
        <p:txBody>
          <a:bodyPr anchor="t" rtlCol="false" tIns="0" lIns="0" bIns="0" rIns="0">
            <a:spAutoFit/>
          </a:bodyPr>
          <a:lstStyle/>
          <a:p>
            <a:pPr>
              <a:lnSpc>
                <a:spcPts val="3894"/>
              </a:lnSpc>
            </a:pPr>
            <a:r>
              <a:rPr lang="en-US" sz="2781" spc="-144">
                <a:solidFill>
                  <a:srgbClr val="45424E"/>
                </a:solidFill>
                <a:latin typeface="Sniglet"/>
              </a:rPr>
              <a:t>5. Emas batangan yang akan diproses untuk menghasilkan perhiasan untuk tujuan ekspor.</a:t>
            </a:r>
          </a:p>
          <a:p>
            <a:pPr>
              <a:lnSpc>
                <a:spcPts val="3894"/>
              </a:lnSpc>
            </a:pPr>
          </a:p>
          <a:p>
            <a:pPr>
              <a:lnSpc>
                <a:spcPts val="3337"/>
              </a:lnSpc>
            </a:pPr>
            <a:r>
              <a:rPr lang="en-US" sz="2781">
                <a:solidFill>
                  <a:srgbClr val="45424E"/>
                </a:solidFill>
                <a:latin typeface="Sniglet"/>
              </a:rPr>
              <a:t>6. Import kembali dari barang-barang yang telah diekspor dengan kualitas yang sama.</a:t>
            </a:r>
          </a:p>
          <a:p>
            <a:pPr>
              <a:lnSpc>
                <a:spcPts val="3337"/>
              </a:lnSpc>
            </a:pPr>
          </a:p>
          <a:p>
            <a:pPr>
              <a:lnSpc>
                <a:spcPts val="3337"/>
              </a:lnSpc>
            </a:pPr>
            <a:r>
              <a:rPr lang="en-US" sz="2781">
                <a:solidFill>
                  <a:srgbClr val="45424E"/>
                </a:solidFill>
                <a:latin typeface="Sniglet"/>
              </a:rPr>
              <a:t>7</a:t>
            </a:r>
            <a:r>
              <a:rPr lang="en-US" sz="2781">
                <a:solidFill>
                  <a:srgbClr val="45424E"/>
                </a:solidFill>
                <a:latin typeface="Sniglet"/>
              </a:rPr>
              <a:t>. Pembayaran untuk pembelian barang sehubungan dengan pengguanaan dana BOS.</a:t>
            </a:r>
          </a:p>
          <a:p>
            <a:pPr>
              <a:lnSpc>
                <a:spcPts val="3337"/>
              </a:lnSpc>
            </a:pPr>
          </a:p>
        </p:txBody>
      </p:sp>
      <p:pic>
        <p:nvPicPr>
          <p:cNvPr name="Picture 16" id="1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839635" y="-1046804"/>
            <a:ext cx="2839329" cy="3012551"/>
          </a:xfrm>
          <a:prstGeom prst="rect">
            <a:avLst/>
          </a:prstGeom>
        </p:spPr>
      </p:pic>
      <p:pic>
        <p:nvPicPr>
          <p:cNvPr name="Picture 17" id="1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845862">
            <a:off x="17452230" y="1360926"/>
            <a:ext cx="701573" cy="71772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13A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91217" y="1813778"/>
            <a:ext cx="9186232" cy="573074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15983" y="1628779"/>
            <a:ext cx="1136700" cy="973428"/>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146951">
            <a:off x="12557108" y="-3463932"/>
            <a:ext cx="7754991" cy="733816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064722" y="2855627"/>
            <a:ext cx="7534973" cy="7507573"/>
          </a:xfrm>
          <a:prstGeom prst="rect">
            <a:avLst/>
          </a:prstGeom>
        </p:spPr>
      </p:pic>
      <p:sp>
        <p:nvSpPr>
          <p:cNvPr name="TextBox 6" id="6"/>
          <p:cNvSpPr txBox="true"/>
          <p:nvPr/>
        </p:nvSpPr>
        <p:spPr>
          <a:xfrm rot="0">
            <a:off x="2171304" y="3659977"/>
            <a:ext cx="6226056" cy="1990725"/>
          </a:xfrm>
          <a:prstGeom prst="rect">
            <a:avLst/>
          </a:prstGeom>
        </p:spPr>
        <p:txBody>
          <a:bodyPr anchor="t" rtlCol="false" tIns="0" lIns="0" bIns="0" rIns="0">
            <a:spAutoFit/>
          </a:bodyPr>
          <a:lstStyle/>
          <a:p>
            <a:pPr algn="ctr">
              <a:lnSpc>
                <a:spcPts val="7679"/>
              </a:lnSpc>
            </a:pPr>
            <a:r>
              <a:rPr lang="en-US" sz="6399">
                <a:solidFill>
                  <a:srgbClr val="FAD0AD"/>
                </a:solidFill>
                <a:latin typeface="Sailors Bold"/>
              </a:rPr>
              <a:t>Contoh studi kasus</a:t>
            </a:r>
          </a:p>
        </p:txBody>
      </p:sp>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906641">
            <a:off x="-211400" y="7988690"/>
            <a:ext cx="6963508"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4566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01954" y="1097890"/>
            <a:ext cx="13284092" cy="809122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8305224" y="1819807"/>
            <a:ext cx="9211355" cy="1554416"/>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0992065" y="8441714"/>
            <a:ext cx="1149878" cy="1350382"/>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241948" y="5762625"/>
            <a:ext cx="4506058" cy="4524375"/>
          </a:xfrm>
          <a:prstGeom prst="rect">
            <a:avLst/>
          </a:prstGeom>
        </p:spPr>
      </p:pic>
      <p:sp>
        <p:nvSpPr>
          <p:cNvPr name="TextBox 6" id="6"/>
          <p:cNvSpPr txBox="true"/>
          <p:nvPr/>
        </p:nvSpPr>
        <p:spPr>
          <a:xfrm rot="0">
            <a:off x="8685419" y="2173152"/>
            <a:ext cx="8450964" cy="790575"/>
          </a:xfrm>
          <a:prstGeom prst="rect">
            <a:avLst/>
          </a:prstGeom>
        </p:spPr>
        <p:txBody>
          <a:bodyPr anchor="t" rtlCol="false" tIns="0" lIns="0" bIns="0" rIns="0">
            <a:spAutoFit/>
          </a:bodyPr>
          <a:lstStyle/>
          <a:p>
            <a:pPr algn="ctr">
              <a:lnSpc>
                <a:spcPts val="6240"/>
              </a:lnSpc>
            </a:pPr>
            <a:r>
              <a:rPr lang="en-US" sz="5200">
                <a:solidFill>
                  <a:srgbClr val="84566B"/>
                </a:solidFill>
                <a:latin typeface="Sensei"/>
              </a:rPr>
              <a:t>PAJAK???</a:t>
            </a:r>
          </a:p>
        </p:txBody>
      </p:sp>
      <p:sp>
        <p:nvSpPr>
          <p:cNvPr name="TextBox 7" id="7"/>
          <p:cNvSpPr txBox="true"/>
          <p:nvPr/>
        </p:nvSpPr>
        <p:spPr>
          <a:xfrm rot="0">
            <a:off x="3231662" y="3974489"/>
            <a:ext cx="11824677" cy="4333875"/>
          </a:xfrm>
          <a:prstGeom prst="rect">
            <a:avLst/>
          </a:prstGeom>
        </p:spPr>
        <p:txBody>
          <a:bodyPr anchor="t" rtlCol="false" tIns="0" lIns="0" bIns="0" rIns="0">
            <a:spAutoFit/>
          </a:bodyPr>
          <a:lstStyle/>
          <a:p>
            <a:pPr algn="ctr">
              <a:lnSpc>
                <a:spcPts val="4920"/>
              </a:lnSpc>
            </a:pPr>
            <a:r>
              <a:rPr lang="en-US" sz="4100">
                <a:solidFill>
                  <a:srgbClr val="84566B"/>
                </a:solidFill>
                <a:latin typeface="Dreaming Outloud Sans"/>
              </a:rPr>
              <a:t>Pajak adalah kontribusi wajib kepada negara yang terutang oleh orang pribadi atau badan yang bersifat memaksa berdasarkan Undang-Undang, dengan tidak mendapatkan imbalan secara langsung dan digunakan untuk keperluan negara bagi sebesar-besarnya kemakmuran rakyat </a:t>
            </a:r>
          </a:p>
          <a:p>
            <a:pPr algn="ctr">
              <a:lnSpc>
                <a:spcPts val="4920"/>
              </a:lnSpc>
            </a:pPr>
            <a:r>
              <a:rPr lang="en-US" sz="4100">
                <a:solidFill>
                  <a:srgbClr val="84566B"/>
                </a:solidFill>
                <a:latin typeface="Dreaming Outloud Sans"/>
              </a:rPr>
              <a:t>(UU No. 28 Tahun 2007)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7B42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46781" b="0"/>
          <a:stretch>
            <a:fillRect/>
          </a:stretch>
        </p:blipFill>
        <p:spPr>
          <a:xfrm flipH="false" flipV="false" rot="3106175">
            <a:off x="10685945" y="-58531"/>
            <a:ext cx="3893015" cy="184875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75372" y="2519423"/>
            <a:ext cx="11276308" cy="1438763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947" t="525" r="37675" b="32640"/>
          <a:stretch>
            <a:fillRect/>
          </a:stretch>
        </p:blipFill>
        <p:spPr>
          <a:xfrm flipH="false" flipV="false" rot="-3171693">
            <a:off x="1678719" y="7382105"/>
            <a:ext cx="1325970" cy="375239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15672" y="865845"/>
            <a:ext cx="7643936" cy="7365974"/>
          </a:xfrm>
          <a:prstGeom prst="rect">
            <a:avLst/>
          </a:prstGeom>
        </p:spPr>
      </p:pic>
      <p:sp>
        <p:nvSpPr>
          <p:cNvPr name="TextBox 6" id="6"/>
          <p:cNvSpPr txBox="true"/>
          <p:nvPr/>
        </p:nvSpPr>
        <p:spPr>
          <a:xfrm rot="-560592">
            <a:off x="2108116" y="2566372"/>
            <a:ext cx="5316005" cy="3528567"/>
          </a:xfrm>
          <a:prstGeom prst="rect">
            <a:avLst/>
          </a:prstGeom>
        </p:spPr>
        <p:txBody>
          <a:bodyPr anchor="t" rtlCol="false" tIns="0" lIns="0" bIns="0" rIns="0">
            <a:spAutoFit/>
          </a:bodyPr>
          <a:lstStyle/>
          <a:p>
            <a:pPr algn="ctr">
              <a:lnSpc>
                <a:spcPts val="4600"/>
              </a:lnSpc>
            </a:pPr>
            <a:r>
              <a:rPr lang="en-US" sz="4299" spc="-223">
                <a:solidFill>
                  <a:srgbClr val="F5F4F0"/>
                </a:solidFill>
                <a:latin typeface="Popハッピネス EB"/>
              </a:rPr>
              <a:t>Bendahara membeli 5 printer dari PT ABCD dengan harga beli Rp 22.000.000 (harga termasuk PPN).</a:t>
            </a:r>
          </a:p>
        </p:txBody>
      </p:sp>
      <p:sp>
        <p:nvSpPr>
          <p:cNvPr name="TextBox 7" id="7"/>
          <p:cNvSpPr txBox="true"/>
          <p:nvPr/>
        </p:nvSpPr>
        <p:spPr>
          <a:xfrm rot="0">
            <a:off x="7913289" y="3604420"/>
            <a:ext cx="9909893" cy="6108820"/>
          </a:xfrm>
          <a:prstGeom prst="rect">
            <a:avLst/>
          </a:prstGeom>
        </p:spPr>
        <p:txBody>
          <a:bodyPr anchor="t" rtlCol="false" tIns="0" lIns="0" bIns="0" rIns="0">
            <a:spAutoFit/>
          </a:bodyPr>
          <a:lstStyle/>
          <a:p>
            <a:pPr>
              <a:lnSpc>
                <a:spcPts val="6784"/>
              </a:lnSpc>
            </a:pPr>
            <a:r>
              <a:rPr lang="en-US" sz="5300">
                <a:solidFill>
                  <a:srgbClr val="3C4752"/>
                </a:solidFill>
                <a:latin typeface="Poor Story"/>
              </a:rPr>
              <a:t>Besarnya pemungutan pajak atas pembelian printer tersebut adalah:</a:t>
            </a:r>
          </a:p>
          <a:p>
            <a:pPr>
              <a:lnSpc>
                <a:spcPts val="6784"/>
              </a:lnSpc>
            </a:pPr>
            <a:r>
              <a:rPr lang="en-US" sz="5300">
                <a:solidFill>
                  <a:srgbClr val="3C4752"/>
                </a:solidFill>
                <a:latin typeface="Poor Story"/>
              </a:rPr>
              <a:t>Harga pembelian = Rp 22.000.000</a:t>
            </a:r>
          </a:p>
          <a:p>
            <a:pPr>
              <a:lnSpc>
                <a:spcPts val="6784"/>
              </a:lnSpc>
            </a:pPr>
            <a:r>
              <a:rPr lang="en-US" sz="5300">
                <a:solidFill>
                  <a:srgbClr val="3C4752"/>
                </a:solidFill>
                <a:latin typeface="Poor Story"/>
              </a:rPr>
              <a:t>Dasar Pengenaan Pajak = </a:t>
            </a:r>
          </a:p>
          <a:p>
            <a:pPr>
              <a:lnSpc>
                <a:spcPts val="6784"/>
              </a:lnSpc>
            </a:pPr>
            <a:r>
              <a:rPr lang="en-US" sz="5300">
                <a:solidFill>
                  <a:srgbClr val="3C4752"/>
                </a:solidFill>
                <a:latin typeface="Poor Story"/>
              </a:rPr>
              <a:t>Rp 20.000.000 (100/110 X Rp 22jt)</a:t>
            </a:r>
          </a:p>
          <a:p>
            <a:pPr>
              <a:lnSpc>
                <a:spcPts val="6784"/>
              </a:lnSpc>
            </a:pPr>
            <a:r>
              <a:rPr lang="en-US" sz="5300">
                <a:solidFill>
                  <a:srgbClr val="3C4752"/>
                </a:solidFill>
                <a:latin typeface="Poor Story"/>
              </a:rPr>
              <a:t>Maka penghitungan PPh Pasal 22 yakni 1,5% x Rp 20.000.000 = Rp 300.000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5E6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48050"/>
            <a:ext cx="6847462" cy="771183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9902716" y="1028700"/>
            <a:ext cx="7356584" cy="1241424"/>
          </a:xfrm>
          <a:prstGeom prst="rect">
            <a:avLst/>
          </a:prstGeom>
        </p:spPr>
      </p:pic>
      <p:grpSp>
        <p:nvGrpSpPr>
          <p:cNvPr name="Group 4" id="4"/>
          <p:cNvGrpSpPr/>
          <p:nvPr/>
        </p:nvGrpSpPr>
        <p:grpSpPr>
          <a:xfrm rot="0">
            <a:off x="8335488" y="2794881"/>
            <a:ext cx="8923812" cy="8222655"/>
            <a:chOff x="0" y="0"/>
            <a:chExt cx="3018672" cy="2781491"/>
          </a:xfrm>
        </p:grpSpPr>
        <p:sp>
          <p:nvSpPr>
            <p:cNvPr name="Freeform 5" id="5"/>
            <p:cNvSpPr/>
            <p:nvPr/>
          </p:nvSpPr>
          <p:spPr>
            <a:xfrm>
              <a:off x="0" y="0"/>
              <a:ext cx="3018672" cy="2781491"/>
            </a:xfrm>
            <a:custGeom>
              <a:avLst/>
              <a:gdLst/>
              <a:ahLst/>
              <a:cxnLst/>
              <a:rect r="r" b="b" t="t" l="l"/>
              <a:pathLst>
                <a:path h="2781491" w="3018672">
                  <a:moveTo>
                    <a:pt x="0" y="0"/>
                  </a:moveTo>
                  <a:lnTo>
                    <a:pt x="3018672" y="0"/>
                  </a:lnTo>
                  <a:lnTo>
                    <a:pt x="3018672" y="2781491"/>
                  </a:lnTo>
                  <a:lnTo>
                    <a:pt x="0" y="2781491"/>
                  </a:lnTo>
                  <a:close/>
                </a:path>
              </a:pathLst>
            </a:custGeom>
            <a:solidFill>
              <a:srgbClr val="F8F6F4"/>
            </a:solidFill>
          </p:spPr>
        </p:sp>
      </p:grpSp>
      <p:sp>
        <p:nvSpPr>
          <p:cNvPr name="TextBox 6" id="6"/>
          <p:cNvSpPr txBox="true"/>
          <p:nvPr/>
        </p:nvSpPr>
        <p:spPr>
          <a:xfrm rot="0">
            <a:off x="9144000" y="4117428"/>
            <a:ext cx="7706611" cy="4333875"/>
          </a:xfrm>
          <a:prstGeom prst="rect">
            <a:avLst/>
          </a:prstGeom>
        </p:spPr>
        <p:txBody>
          <a:bodyPr anchor="t" rtlCol="false" tIns="0" lIns="0" bIns="0" rIns="0">
            <a:spAutoFit/>
          </a:bodyPr>
          <a:lstStyle/>
          <a:p>
            <a:pPr>
              <a:lnSpc>
                <a:spcPts val="4920"/>
              </a:lnSpc>
            </a:pPr>
            <a:r>
              <a:rPr lang="en-US" sz="4100">
                <a:solidFill>
                  <a:srgbClr val="45424E"/>
                </a:solidFill>
                <a:latin typeface="Dreaming Outloud Sans"/>
              </a:rPr>
              <a:t>Pajak penghasilan Pasal 22 atas penyerahan hasil produksi migas:</a:t>
            </a:r>
          </a:p>
          <a:p>
            <a:pPr>
              <a:lnSpc>
                <a:spcPts val="4920"/>
              </a:lnSpc>
            </a:pPr>
          </a:p>
          <a:p>
            <a:pPr>
              <a:lnSpc>
                <a:spcPts val="4920"/>
              </a:lnSpc>
            </a:pPr>
            <a:r>
              <a:rPr lang="en-US" sz="4100">
                <a:solidFill>
                  <a:srgbClr val="45424E"/>
                </a:solidFill>
                <a:latin typeface="Dreaming Outloud Sans"/>
              </a:rPr>
              <a:t>Tarif PPh 22 hasil produksi migas x Nilai jual Yakni </a:t>
            </a:r>
          </a:p>
          <a:p>
            <a:pPr>
              <a:lnSpc>
                <a:spcPts val="4920"/>
              </a:lnSpc>
            </a:pPr>
            <a:r>
              <a:rPr lang="en-US" sz="4100">
                <a:solidFill>
                  <a:srgbClr val="45424E"/>
                </a:solidFill>
                <a:latin typeface="Dreaming Outloud Sans"/>
              </a:rPr>
              <a:t>0,3% x Rp 700.000.000 = </a:t>
            </a:r>
          </a:p>
          <a:p>
            <a:pPr>
              <a:lnSpc>
                <a:spcPts val="4920"/>
              </a:lnSpc>
            </a:pPr>
            <a:r>
              <a:rPr lang="en-US" sz="4100">
                <a:solidFill>
                  <a:srgbClr val="45424E"/>
                </a:solidFill>
                <a:latin typeface="Dreaming Outloud Sans"/>
              </a:rPr>
              <a:t>Rp 2.100.000</a:t>
            </a: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5436377" y="6560817"/>
            <a:ext cx="4357619" cy="3780234"/>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351629" y="6653212"/>
            <a:ext cx="6951264" cy="4978002"/>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403747" y="598966"/>
            <a:ext cx="2122241" cy="2140974"/>
          </a:xfrm>
          <a:prstGeom prst="rect">
            <a:avLst/>
          </a:prstGeom>
        </p:spPr>
      </p:pic>
      <p:sp>
        <p:nvSpPr>
          <p:cNvPr name="TextBox 10" id="10"/>
          <p:cNvSpPr txBox="true"/>
          <p:nvPr/>
        </p:nvSpPr>
        <p:spPr>
          <a:xfrm rot="0">
            <a:off x="1335406" y="2739940"/>
            <a:ext cx="6387081" cy="3962400"/>
          </a:xfrm>
          <a:prstGeom prst="rect">
            <a:avLst/>
          </a:prstGeom>
        </p:spPr>
        <p:txBody>
          <a:bodyPr anchor="t" rtlCol="false" tIns="0" lIns="0" bIns="0" rIns="0">
            <a:spAutoFit/>
          </a:bodyPr>
          <a:lstStyle/>
          <a:p>
            <a:pPr algn="ctr">
              <a:lnSpc>
                <a:spcPts val="3954"/>
              </a:lnSpc>
            </a:pPr>
            <a:r>
              <a:rPr lang="en-US" sz="3295">
                <a:solidFill>
                  <a:srgbClr val="45424E"/>
                </a:solidFill>
                <a:latin typeface="Dreaming Outloud Sans"/>
              </a:rPr>
              <a:t>PT DFG selaku produsen bahan bakar minyak, gas, dan pelumas, menyerahkan bahan bakar minyak senilai Rp 700.000.000 (tidak termasuk PPN) kepada PT JCM yang merupakan bukan perusahaan SPBU. Maka PPh Pasal 22 yang dipungut adalah</a:t>
            </a:r>
          </a:p>
        </p:txBody>
      </p:sp>
      <p:sp>
        <p:nvSpPr>
          <p:cNvPr name="TextBox 11" id="11"/>
          <p:cNvSpPr txBox="true"/>
          <p:nvPr/>
        </p:nvSpPr>
        <p:spPr>
          <a:xfrm rot="0">
            <a:off x="10444678" y="1216024"/>
            <a:ext cx="6272660" cy="847725"/>
          </a:xfrm>
          <a:prstGeom prst="rect">
            <a:avLst/>
          </a:prstGeom>
        </p:spPr>
        <p:txBody>
          <a:bodyPr anchor="t" rtlCol="false" tIns="0" lIns="0" bIns="0" rIns="0">
            <a:spAutoFit/>
          </a:bodyPr>
          <a:lstStyle/>
          <a:p>
            <a:pPr algn="ctr">
              <a:lnSpc>
                <a:spcPts val="6600"/>
              </a:lnSpc>
            </a:pPr>
            <a:r>
              <a:rPr lang="en-US" sz="5500">
                <a:solidFill>
                  <a:srgbClr val="45424E"/>
                </a:solidFill>
                <a:latin typeface="Sensei"/>
              </a:rPr>
              <a:t>CONTOH 2</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052358" y="722082"/>
            <a:ext cx="11932708" cy="806949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5512593" y="7654478"/>
            <a:ext cx="1746707" cy="227419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81788" y="4889868"/>
            <a:ext cx="6215636" cy="5590827"/>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579596" y="8003781"/>
            <a:ext cx="2661557" cy="2431997"/>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true" rot="0">
            <a:off x="-563870" y="3730603"/>
            <a:ext cx="2804140" cy="3435393"/>
          </a:xfrm>
          <a:prstGeom prst="rect">
            <a:avLst/>
          </a:prstGeom>
        </p:spPr>
      </p:pic>
      <p:sp>
        <p:nvSpPr>
          <p:cNvPr name="TextBox 7" id="7"/>
          <p:cNvSpPr txBox="true"/>
          <p:nvPr/>
        </p:nvSpPr>
        <p:spPr>
          <a:xfrm rot="0">
            <a:off x="1298489" y="1581150"/>
            <a:ext cx="3937965" cy="847725"/>
          </a:xfrm>
          <a:prstGeom prst="rect">
            <a:avLst/>
          </a:prstGeom>
        </p:spPr>
        <p:txBody>
          <a:bodyPr anchor="t" rtlCol="false" tIns="0" lIns="0" bIns="0" rIns="0">
            <a:spAutoFit/>
          </a:bodyPr>
          <a:lstStyle/>
          <a:p>
            <a:pPr algn="r">
              <a:lnSpc>
                <a:spcPts val="6600"/>
              </a:lnSpc>
            </a:pPr>
            <a:r>
              <a:rPr lang="en-US" sz="5500">
                <a:solidFill>
                  <a:srgbClr val="84566B"/>
                </a:solidFill>
                <a:latin typeface="Sensei"/>
              </a:rPr>
              <a:t>contoh 3</a:t>
            </a:r>
          </a:p>
        </p:txBody>
      </p:sp>
      <p:sp>
        <p:nvSpPr>
          <p:cNvPr name="TextBox 8" id="8"/>
          <p:cNvSpPr txBox="true"/>
          <p:nvPr/>
        </p:nvSpPr>
        <p:spPr>
          <a:xfrm rot="0">
            <a:off x="6779055" y="1326414"/>
            <a:ext cx="10885927" cy="6912711"/>
          </a:xfrm>
          <a:prstGeom prst="rect">
            <a:avLst/>
          </a:prstGeom>
        </p:spPr>
        <p:txBody>
          <a:bodyPr anchor="t" rtlCol="false" tIns="0" lIns="0" bIns="0" rIns="0">
            <a:spAutoFit/>
          </a:bodyPr>
          <a:lstStyle/>
          <a:p>
            <a:pPr>
              <a:lnSpc>
                <a:spcPts val="4221"/>
              </a:lnSpc>
              <a:spcBef>
                <a:spcPct val="0"/>
              </a:spcBef>
            </a:pPr>
            <a:r>
              <a:rPr lang="en-US" sz="2814">
                <a:solidFill>
                  <a:srgbClr val="84566B"/>
                </a:solidFill>
                <a:latin typeface="Sniglet"/>
              </a:rPr>
              <a:t>PT. ABC melakukan transaksijual beli Peralatan Mesin dengan</a:t>
            </a:r>
          </a:p>
          <a:p>
            <a:pPr>
              <a:lnSpc>
                <a:spcPts val="4221"/>
              </a:lnSpc>
              <a:spcBef>
                <a:spcPct val="0"/>
              </a:spcBef>
            </a:pPr>
            <a:r>
              <a:rPr lang="en-US" sz="2814">
                <a:solidFill>
                  <a:srgbClr val="84566B"/>
                </a:solidFill>
                <a:latin typeface="Sniglet"/>
              </a:rPr>
              <a:t>Perusahaan berdomisili usaha di Korea tanpa menggunakan API. Nilai kontrak diketahui $ 10,000 berdasar ketentuan FOB shipping point.</a:t>
            </a:r>
          </a:p>
          <a:p>
            <a:pPr>
              <a:lnSpc>
                <a:spcPts val="4221"/>
              </a:lnSpc>
              <a:spcBef>
                <a:spcPct val="0"/>
              </a:spcBef>
            </a:pPr>
          </a:p>
          <a:p>
            <a:pPr>
              <a:lnSpc>
                <a:spcPts val="4221"/>
              </a:lnSpc>
              <a:spcBef>
                <a:spcPct val="0"/>
              </a:spcBef>
            </a:pPr>
            <a:r>
              <a:rPr lang="en-US" sz="2814">
                <a:solidFill>
                  <a:srgbClr val="84566B"/>
                </a:solidFill>
                <a:latin typeface="Sniglet"/>
              </a:rPr>
              <a:t>PT. ABC mengasuransikan pengiriman tersebut dengan biaya premi sebesar 10% dari kontrak pembelian, dengan biaya pengangkutan senilai $ 1,500.</a:t>
            </a:r>
          </a:p>
          <a:p>
            <a:pPr>
              <a:lnSpc>
                <a:spcPts val="4221"/>
              </a:lnSpc>
              <a:spcBef>
                <a:spcPct val="0"/>
              </a:spcBef>
            </a:pPr>
          </a:p>
          <a:p>
            <a:pPr>
              <a:lnSpc>
                <a:spcPts val="4221"/>
              </a:lnSpc>
              <a:spcBef>
                <a:spcPct val="0"/>
              </a:spcBef>
            </a:pPr>
            <a:r>
              <a:rPr lang="en-US" sz="2814">
                <a:solidFill>
                  <a:srgbClr val="84566B"/>
                </a:solidFill>
                <a:latin typeface="Sniglet"/>
              </a:rPr>
              <a:t>Adapun Bea Masuk dan pungutan lain masing - masing adalah senilai 20% dan Rp 5,000.000. Kurs yang ditetapkan oleh Menkeu adalah   Rp 14.000,00/ $ sedangkan oleh BI Rp 13.500,00</a:t>
            </a:r>
          </a:p>
          <a:p>
            <a:pPr>
              <a:lnSpc>
                <a:spcPts val="4221"/>
              </a:lnSpc>
              <a:spcBef>
                <a:spcPct val="0"/>
              </a:spcBef>
            </a:pPr>
            <a:r>
              <a:rPr lang="en-US" sz="2814">
                <a:solidFill>
                  <a:srgbClr val="84566B"/>
                </a:solidFill>
                <a:latin typeface="Sniglet"/>
              </a:rPr>
              <a:t>Berapakah besar PPh 22 terutang?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84566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61860" y="1055290"/>
            <a:ext cx="13764279" cy="86089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491099">
            <a:off x="1085760" y="2894985"/>
            <a:ext cx="2033435" cy="4929540"/>
          </a:xfrm>
          <a:prstGeom prst="rect">
            <a:avLst/>
          </a:prstGeom>
        </p:spPr>
      </p:pic>
      <p:pic>
        <p:nvPicPr>
          <p:cNvPr name="Picture 4" id="4"/>
          <p:cNvPicPr>
            <a:picLocks noChangeAspect="true"/>
          </p:cNvPicPr>
          <p:nvPr/>
        </p:nvPicPr>
        <p:blipFill>
          <a:blip r:embed="rId6"/>
          <a:srcRect l="6864" t="0" r="2983" b="27067"/>
          <a:stretch>
            <a:fillRect/>
          </a:stretch>
        </p:blipFill>
        <p:spPr>
          <a:xfrm flipH="false" flipV="false" rot="0">
            <a:off x="3357129" y="2087776"/>
            <a:ext cx="12157692" cy="654395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5203594" y="4105138"/>
            <a:ext cx="4111411" cy="3566649"/>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84566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rot="0">
            <a:off x="2722776" y="1515473"/>
            <a:ext cx="9189054" cy="700840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991982" y="3239965"/>
            <a:ext cx="10669532" cy="8229600"/>
          </a:xfrm>
          <a:prstGeom prst="rect">
            <a:avLst/>
          </a:prstGeom>
        </p:spPr>
      </p:pic>
      <p:sp>
        <p:nvSpPr>
          <p:cNvPr name="TextBox 4" id="4"/>
          <p:cNvSpPr txBox="true"/>
          <p:nvPr/>
        </p:nvSpPr>
        <p:spPr>
          <a:xfrm rot="0">
            <a:off x="4036760" y="4038600"/>
            <a:ext cx="6561085" cy="981075"/>
          </a:xfrm>
          <a:prstGeom prst="rect">
            <a:avLst/>
          </a:prstGeom>
        </p:spPr>
        <p:txBody>
          <a:bodyPr anchor="t" rtlCol="false" tIns="0" lIns="0" bIns="0" rIns="0">
            <a:spAutoFit/>
          </a:bodyPr>
          <a:lstStyle/>
          <a:p>
            <a:pPr algn="ctr">
              <a:lnSpc>
                <a:spcPts val="7679"/>
              </a:lnSpc>
            </a:pPr>
            <a:r>
              <a:rPr lang="en-US" sz="6399">
                <a:solidFill>
                  <a:srgbClr val="F8F6F4"/>
                </a:solidFill>
                <a:latin typeface="Sensei"/>
              </a:rPr>
              <a:t>Thank You</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665551" y="7450015"/>
            <a:ext cx="4702311" cy="458475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4207431" y="-1062653"/>
            <a:ext cx="4702311" cy="458475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417706" y="-2311427"/>
            <a:ext cx="4702311" cy="4584753"/>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557842" y="5143500"/>
            <a:ext cx="5518923" cy="78644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809605" y="385403"/>
            <a:ext cx="10064714" cy="951619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61983" y="2983586"/>
            <a:ext cx="8282017" cy="947802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2918737" y="3246942"/>
            <a:ext cx="4702311" cy="4584753"/>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4207431" y="7994623"/>
            <a:ext cx="4702311" cy="458475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2651836" y="-2463827"/>
            <a:ext cx="4702311" cy="4584753"/>
          </a:xfrm>
          <a:prstGeom prst="rect">
            <a:avLst/>
          </a:prstGeom>
        </p:spPr>
      </p:pic>
      <p:sp>
        <p:nvSpPr>
          <p:cNvPr name="TextBox 7" id="7"/>
          <p:cNvSpPr txBox="true"/>
          <p:nvPr/>
        </p:nvSpPr>
        <p:spPr>
          <a:xfrm rot="0">
            <a:off x="8814325" y="3491444"/>
            <a:ext cx="6112423" cy="1914525"/>
          </a:xfrm>
          <a:prstGeom prst="rect">
            <a:avLst/>
          </a:prstGeom>
        </p:spPr>
        <p:txBody>
          <a:bodyPr anchor="t" rtlCol="false" tIns="0" lIns="0" bIns="0" rIns="0">
            <a:spAutoFit/>
          </a:bodyPr>
          <a:lstStyle/>
          <a:p>
            <a:pPr algn="ctr">
              <a:lnSpc>
                <a:spcPts val="7559"/>
              </a:lnSpc>
            </a:pPr>
            <a:r>
              <a:rPr lang="en-US" sz="6300">
                <a:solidFill>
                  <a:srgbClr val="45424E"/>
                </a:solidFill>
                <a:latin typeface="Sensei"/>
              </a:rPr>
              <a:t>APA SIH PPH PASAL 22 ITU?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B42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2820" y="1593370"/>
            <a:ext cx="11930860" cy="746221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697290" y="5168250"/>
            <a:ext cx="7850245" cy="9227057"/>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79520" y="5691969"/>
            <a:ext cx="3559377" cy="3363611"/>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true" rot="0">
            <a:off x="15955265" y="788339"/>
            <a:ext cx="3559377" cy="3363611"/>
          </a:xfrm>
          <a:prstGeom prst="rect">
            <a:avLst/>
          </a:prstGeom>
        </p:spPr>
      </p:pic>
      <p:sp>
        <p:nvSpPr>
          <p:cNvPr name="TextBox 6" id="6"/>
          <p:cNvSpPr txBox="true"/>
          <p:nvPr/>
        </p:nvSpPr>
        <p:spPr>
          <a:xfrm rot="0">
            <a:off x="4282751" y="4144156"/>
            <a:ext cx="9150999" cy="3095625"/>
          </a:xfrm>
          <a:prstGeom prst="rect">
            <a:avLst/>
          </a:prstGeom>
        </p:spPr>
        <p:txBody>
          <a:bodyPr anchor="t" rtlCol="false" tIns="0" lIns="0" bIns="0" rIns="0">
            <a:spAutoFit/>
          </a:bodyPr>
          <a:lstStyle/>
          <a:p>
            <a:pPr algn="ctr">
              <a:lnSpc>
                <a:spcPts val="4920"/>
              </a:lnSpc>
            </a:pPr>
            <a:r>
              <a:rPr lang="en-US" sz="4100">
                <a:solidFill>
                  <a:srgbClr val="45424E"/>
                </a:solidFill>
                <a:latin typeface="Dreaming Outloud Sans"/>
              </a:rPr>
              <a:t>PPh Pasal 22 adalah bentuk pemotongan atau pemungutan pajak yang dilakukan oleh satu pihak terhadap wajib pajak dan berkaitan dengan kegiatan perdagangan barang.</a:t>
            </a:r>
          </a:p>
        </p:txBody>
      </p:sp>
      <p:sp>
        <p:nvSpPr>
          <p:cNvPr name="TextBox 7" id="7"/>
          <p:cNvSpPr txBox="true"/>
          <p:nvPr/>
        </p:nvSpPr>
        <p:spPr>
          <a:xfrm rot="0">
            <a:off x="4153350" y="2460620"/>
            <a:ext cx="8995768" cy="847725"/>
          </a:xfrm>
          <a:prstGeom prst="rect">
            <a:avLst/>
          </a:prstGeom>
        </p:spPr>
        <p:txBody>
          <a:bodyPr anchor="t" rtlCol="false" tIns="0" lIns="0" bIns="0" rIns="0">
            <a:spAutoFit/>
          </a:bodyPr>
          <a:lstStyle/>
          <a:p>
            <a:pPr algn="ctr">
              <a:lnSpc>
                <a:spcPts val="6600"/>
              </a:lnSpc>
            </a:pPr>
            <a:r>
              <a:rPr lang="en-US" sz="5500">
                <a:solidFill>
                  <a:srgbClr val="45424E"/>
                </a:solidFill>
                <a:latin typeface="Sensei"/>
              </a:rPr>
              <a:t>Pengertian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373" r="2275" b="3966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803511">
            <a:off x="-5581406" y="2055278"/>
            <a:ext cx="12734936" cy="617644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10616472">
            <a:off x="14954959" y="-24877"/>
            <a:ext cx="5259088" cy="4226394"/>
          </a:xfrm>
          <a:prstGeom prst="rect">
            <a:avLst/>
          </a:prstGeom>
        </p:spPr>
      </p:pic>
      <p:sp>
        <p:nvSpPr>
          <p:cNvPr name="TextBox 5" id="5"/>
          <p:cNvSpPr txBox="true"/>
          <p:nvPr/>
        </p:nvSpPr>
        <p:spPr>
          <a:xfrm rot="0">
            <a:off x="4927206" y="1349805"/>
            <a:ext cx="10699028" cy="1028006"/>
          </a:xfrm>
          <a:prstGeom prst="rect">
            <a:avLst/>
          </a:prstGeom>
        </p:spPr>
        <p:txBody>
          <a:bodyPr anchor="t" rtlCol="false" tIns="0" lIns="0" bIns="0" rIns="0">
            <a:spAutoFit/>
          </a:bodyPr>
          <a:lstStyle/>
          <a:p>
            <a:pPr>
              <a:lnSpc>
                <a:spcPts val="7639"/>
              </a:lnSpc>
            </a:pPr>
            <a:r>
              <a:rPr lang="en-US" sz="7639">
                <a:solidFill>
                  <a:srgbClr val="2A2A2A"/>
                </a:solidFill>
                <a:latin typeface="Lazydog"/>
              </a:rPr>
              <a:t>dasar hukum pph 22</a:t>
            </a:r>
          </a:p>
        </p:txBody>
      </p:sp>
      <p:grpSp>
        <p:nvGrpSpPr>
          <p:cNvPr name="Group 6" id="6"/>
          <p:cNvGrpSpPr/>
          <p:nvPr/>
        </p:nvGrpSpPr>
        <p:grpSpPr>
          <a:xfrm rot="0">
            <a:off x="6009801" y="3029277"/>
            <a:ext cx="31290666" cy="1021730"/>
            <a:chOff x="0" y="0"/>
            <a:chExt cx="41720888" cy="1362307"/>
          </a:xfrm>
        </p:grpSpPr>
        <p:sp>
          <p:nvSpPr>
            <p:cNvPr name="TextBox 7" id="7"/>
            <p:cNvSpPr txBox="true"/>
            <p:nvPr/>
          </p:nvSpPr>
          <p:spPr>
            <a:xfrm rot="0">
              <a:off x="0" y="57150"/>
              <a:ext cx="14054377" cy="600586"/>
            </a:xfrm>
            <a:prstGeom prst="rect">
              <a:avLst/>
            </a:prstGeom>
          </p:spPr>
          <p:txBody>
            <a:bodyPr anchor="t" rtlCol="false" tIns="0" lIns="0" bIns="0" rIns="0">
              <a:spAutoFit/>
            </a:bodyPr>
            <a:lstStyle/>
            <a:p>
              <a:pPr>
                <a:lnSpc>
                  <a:spcPts val="3296"/>
                </a:lnSpc>
              </a:pPr>
              <a:r>
                <a:rPr lang="en-US" sz="3296">
                  <a:solidFill>
                    <a:srgbClr val="5F689F"/>
                  </a:solidFill>
                  <a:latin typeface="Lazydog"/>
                </a:rPr>
                <a:t>uNDANG-UNDANG  NOMOR 36 TAHUN 2008</a:t>
              </a:r>
            </a:p>
          </p:txBody>
        </p:sp>
        <p:sp>
          <p:nvSpPr>
            <p:cNvPr name="TextBox 8" id="8"/>
            <p:cNvSpPr txBox="true"/>
            <p:nvPr/>
          </p:nvSpPr>
          <p:spPr>
            <a:xfrm rot="0">
              <a:off x="0" y="761597"/>
              <a:ext cx="41720888" cy="600710"/>
            </a:xfrm>
            <a:prstGeom prst="rect">
              <a:avLst/>
            </a:prstGeom>
          </p:spPr>
          <p:txBody>
            <a:bodyPr anchor="t" rtlCol="false" tIns="0" lIns="0" bIns="0" rIns="0">
              <a:spAutoFit/>
            </a:bodyPr>
            <a:lstStyle/>
            <a:p>
              <a:pPr>
                <a:lnSpc>
                  <a:spcPts val="3780"/>
                </a:lnSpc>
              </a:pPr>
              <a:r>
                <a:rPr lang="en-US" sz="2700">
                  <a:solidFill>
                    <a:srgbClr val="2A2A2A"/>
                  </a:solidFill>
                  <a:latin typeface="Glacial Indifference"/>
                </a:rPr>
                <a:t>tentang pajak penghasilan</a:t>
              </a:r>
            </a:p>
          </p:txBody>
        </p:sp>
      </p:grpSp>
      <p:sp>
        <p:nvSpPr>
          <p:cNvPr name="TextBox 9" id="9"/>
          <p:cNvSpPr txBox="true"/>
          <p:nvPr/>
        </p:nvSpPr>
        <p:spPr>
          <a:xfrm rot="0">
            <a:off x="6009801" y="4390555"/>
            <a:ext cx="14068444" cy="537972"/>
          </a:xfrm>
          <a:prstGeom prst="rect">
            <a:avLst/>
          </a:prstGeom>
        </p:spPr>
        <p:txBody>
          <a:bodyPr anchor="t" rtlCol="false" tIns="0" lIns="0" bIns="0" rIns="0">
            <a:spAutoFit/>
          </a:bodyPr>
          <a:lstStyle/>
          <a:p>
            <a:pPr>
              <a:lnSpc>
                <a:spcPts val="4224"/>
              </a:lnSpc>
            </a:pPr>
            <a:r>
              <a:rPr lang="en-US" sz="3300" spc="46">
                <a:solidFill>
                  <a:srgbClr val="5F689F"/>
                </a:solidFill>
                <a:latin typeface="Lazydog"/>
              </a:rPr>
              <a:t>Peraturan menteri keuangan nomor 34/pmk.010/2017</a:t>
            </a:r>
          </a:p>
        </p:txBody>
      </p:sp>
      <p:grpSp>
        <p:nvGrpSpPr>
          <p:cNvPr name="Group 10" id="10"/>
          <p:cNvGrpSpPr/>
          <p:nvPr/>
        </p:nvGrpSpPr>
        <p:grpSpPr>
          <a:xfrm rot="0">
            <a:off x="6009801" y="6683046"/>
            <a:ext cx="46707561" cy="1027157"/>
            <a:chOff x="0" y="0"/>
            <a:chExt cx="62276749" cy="1369543"/>
          </a:xfrm>
        </p:grpSpPr>
        <p:sp>
          <p:nvSpPr>
            <p:cNvPr name="TextBox 11" id="11"/>
            <p:cNvSpPr txBox="true"/>
            <p:nvPr/>
          </p:nvSpPr>
          <p:spPr>
            <a:xfrm rot="0">
              <a:off x="0" y="-28575"/>
              <a:ext cx="16190169" cy="693547"/>
            </a:xfrm>
            <a:prstGeom prst="rect">
              <a:avLst/>
            </a:prstGeom>
          </p:spPr>
          <p:txBody>
            <a:bodyPr anchor="t" rtlCol="false" tIns="0" lIns="0" bIns="0" rIns="0">
              <a:spAutoFit/>
            </a:bodyPr>
            <a:lstStyle/>
            <a:p>
              <a:pPr>
                <a:lnSpc>
                  <a:spcPts val="4158"/>
                </a:lnSpc>
              </a:pPr>
              <a:r>
                <a:rPr lang="en-US" sz="3300">
                  <a:solidFill>
                    <a:srgbClr val="5F689F"/>
                  </a:solidFill>
                  <a:latin typeface="Lazydog"/>
                </a:rPr>
                <a:t>peraturan menteri keuangan nomor 92/pmk.03/2019</a:t>
              </a:r>
            </a:p>
          </p:txBody>
        </p:sp>
        <p:sp>
          <p:nvSpPr>
            <p:cNvPr name="TextBox 12" id="12"/>
            <p:cNvSpPr txBox="true"/>
            <p:nvPr/>
          </p:nvSpPr>
          <p:spPr>
            <a:xfrm rot="0">
              <a:off x="0" y="768833"/>
              <a:ext cx="62276749" cy="600710"/>
            </a:xfrm>
            <a:prstGeom prst="rect">
              <a:avLst/>
            </a:prstGeom>
          </p:spPr>
          <p:txBody>
            <a:bodyPr anchor="t" rtlCol="false" tIns="0" lIns="0" bIns="0" rIns="0">
              <a:spAutoFit/>
            </a:bodyPr>
            <a:lstStyle/>
            <a:p>
              <a:pPr>
                <a:lnSpc>
                  <a:spcPts val="3780"/>
                </a:lnSpc>
              </a:pPr>
            </a:p>
          </p:txBody>
        </p:sp>
      </p:grpSp>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024237" y="3090576"/>
            <a:ext cx="1329688" cy="1248245"/>
          </a:xfrm>
          <a:prstGeom prst="rect">
            <a:avLst/>
          </a:prstGeom>
        </p:spPr>
      </p:pic>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4051847" y="4928527"/>
            <a:ext cx="1329688" cy="1248245"/>
          </a:xfrm>
          <a:prstGeom prst="rect">
            <a:avLst/>
          </a:prstGeom>
        </p:spPr>
      </p:pic>
      <p:pic>
        <p:nvPicPr>
          <p:cNvPr name="Picture 15" id="15"/>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3996627" y="6767322"/>
            <a:ext cx="1329688" cy="1248245"/>
          </a:xfrm>
          <a:prstGeom prst="rect">
            <a:avLst/>
          </a:prstGeom>
        </p:spPr>
      </p:pic>
      <p:sp>
        <p:nvSpPr>
          <p:cNvPr name="TextBox 16" id="16"/>
          <p:cNvSpPr txBox="true"/>
          <p:nvPr/>
        </p:nvSpPr>
        <p:spPr>
          <a:xfrm rot="0">
            <a:off x="3996627" y="3597292"/>
            <a:ext cx="1384908" cy="399956"/>
          </a:xfrm>
          <a:prstGeom prst="rect">
            <a:avLst/>
          </a:prstGeom>
        </p:spPr>
        <p:txBody>
          <a:bodyPr anchor="t" rtlCol="false" tIns="0" lIns="0" bIns="0" rIns="0">
            <a:spAutoFit/>
          </a:bodyPr>
          <a:lstStyle/>
          <a:p>
            <a:pPr algn="ctr">
              <a:lnSpc>
                <a:spcPts val="2996"/>
              </a:lnSpc>
            </a:pPr>
            <a:r>
              <a:rPr lang="en-US" sz="2996">
                <a:solidFill>
                  <a:srgbClr val="2A2A2A"/>
                </a:solidFill>
                <a:latin typeface="Lazydog"/>
              </a:rPr>
              <a:t>1</a:t>
            </a:r>
          </a:p>
        </p:txBody>
      </p:sp>
      <p:sp>
        <p:nvSpPr>
          <p:cNvPr name="TextBox 17" id="17"/>
          <p:cNvSpPr txBox="true"/>
          <p:nvPr/>
        </p:nvSpPr>
        <p:spPr>
          <a:xfrm rot="0">
            <a:off x="4051847" y="5471356"/>
            <a:ext cx="1384908" cy="399956"/>
          </a:xfrm>
          <a:prstGeom prst="rect">
            <a:avLst/>
          </a:prstGeom>
        </p:spPr>
        <p:txBody>
          <a:bodyPr anchor="t" rtlCol="false" tIns="0" lIns="0" bIns="0" rIns="0">
            <a:spAutoFit/>
          </a:bodyPr>
          <a:lstStyle/>
          <a:p>
            <a:pPr algn="ctr">
              <a:lnSpc>
                <a:spcPts val="2996"/>
              </a:lnSpc>
            </a:pPr>
            <a:r>
              <a:rPr lang="en-US" sz="2996">
                <a:solidFill>
                  <a:srgbClr val="2A2A2A"/>
                </a:solidFill>
                <a:latin typeface="Lazydog"/>
              </a:rPr>
              <a:t>2</a:t>
            </a:r>
          </a:p>
        </p:txBody>
      </p:sp>
      <p:sp>
        <p:nvSpPr>
          <p:cNvPr name="TextBox 18" id="18"/>
          <p:cNvSpPr txBox="true"/>
          <p:nvPr/>
        </p:nvSpPr>
        <p:spPr>
          <a:xfrm rot="0">
            <a:off x="4051847" y="7310247"/>
            <a:ext cx="1384908" cy="399956"/>
          </a:xfrm>
          <a:prstGeom prst="rect">
            <a:avLst/>
          </a:prstGeom>
        </p:spPr>
        <p:txBody>
          <a:bodyPr anchor="t" rtlCol="false" tIns="0" lIns="0" bIns="0" rIns="0">
            <a:spAutoFit/>
          </a:bodyPr>
          <a:lstStyle/>
          <a:p>
            <a:pPr algn="ctr">
              <a:lnSpc>
                <a:spcPts val="2996"/>
              </a:lnSpc>
            </a:pPr>
            <a:r>
              <a:rPr lang="en-US" sz="2996">
                <a:solidFill>
                  <a:srgbClr val="2A2A2A"/>
                </a:solidFill>
                <a:latin typeface="Lazydog"/>
              </a:rPr>
              <a:t>3</a:t>
            </a:r>
          </a:p>
        </p:txBody>
      </p:sp>
      <p:pic>
        <p:nvPicPr>
          <p:cNvPr name="Picture 19" id="19"/>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3996627" y="8606117"/>
            <a:ext cx="1329688" cy="1248245"/>
          </a:xfrm>
          <a:prstGeom prst="rect">
            <a:avLst/>
          </a:prstGeom>
        </p:spPr>
      </p:pic>
      <p:sp>
        <p:nvSpPr>
          <p:cNvPr name="TextBox 20" id="20"/>
          <p:cNvSpPr txBox="true"/>
          <p:nvPr/>
        </p:nvSpPr>
        <p:spPr>
          <a:xfrm rot="0">
            <a:off x="4051847" y="9082134"/>
            <a:ext cx="1384908" cy="399956"/>
          </a:xfrm>
          <a:prstGeom prst="rect">
            <a:avLst/>
          </a:prstGeom>
        </p:spPr>
        <p:txBody>
          <a:bodyPr anchor="t" rtlCol="false" tIns="0" lIns="0" bIns="0" rIns="0">
            <a:spAutoFit/>
          </a:bodyPr>
          <a:lstStyle/>
          <a:p>
            <a:pPr algn="ctr">
              <a:lnSpc>
                <a:spcPts val="2996"/>
              </a:lnSpc>
            </a:pPr>
            <a:r>
              <a:rPr lang="en-US" sz="2996">
                <a:solidFill>
                  <a:srgbClr val="2A2A2A"/>
                </a:solidFill>
                <a:latin typeface="Lazydog"/>
              </a:rPr>
              <a:t>4</a:t>
            </a:r>
          </a:p>
        </p:txBody>
      </p:sp>
      <p:sp>
        <p:nvSpPr>
          <p:cNvPr name="TextBox 21" id="21"/>
          <p:cNvSpPr txBox="true"/>
          <p:nvPr/>
        </p:nvSpPr>
        <p:spPr>
          <a:xfrm rot="0">
            <a:off x="6009801" y="8496537"/>
            <a:ext cx="13144432" cy="537972"/>
          </a:xfrm>
          <a:prstGeom prst="rect">
            <a:avLst/>
          </a:prstGeom>
        </p:spPr>
        <p:txBody>
          <a:bodyPr anchor="t" rtlCol="false" tIns="0" lIns="0" bIns="0" rIns="0">
            <a:spAutoFit/>
          </a:bodyPr>
          <a:lstStyle/>
          <a:p>
            <a:pPr>
              <a:lnSpc>
                <a:spcPts val="4224"/>
              </a:lnSpc>
            </a:pPr>
            <a:r>
              <a:rPr lang="en-US" sz="3300" spc="46">
                <a:solidFill>
                  <a:srgbClr val="5F689F"/>
                </a:solidFill>
                <a:latin typeface="Lazydog"/>
              </a:rPr>
              <a:t>Peraturan menteri keuangan nomor 231/pmk.03/2019</a:t>
            </a:r>
          </a:p>
        </p:txBody>
      </p:sp>
      <p:sp>
        <p:nvSpPr>
          <p:cNvPr name="TextBox 22" id="22"/>
          <p:cNvSpPr txBox="true"/>
          <p:nvPr/>
        </p:nvSpPr>
        <p:spPr>
          <a:xfrm rot="0">
            <a:off x="6009801" y="4871377"/>
            <a:ext cx="12278199" cy="1417320"/>
          </a:xfrm>
          <a:prstGeom prst="rect">
            <a:avLst/>
          </a:prstGeom>
        </p:spPr>
        <p:txBody>
          <a:bodyPr anchor="t" rtlCol="false" tIns="0" lIns="0" bIns="0" rIns="0">
            <a:spAutoFit/>
          </a:bodyPr>
          <a:lstStyle/>
          <a:p>
            <a:pPr>
              <a:lnSpc>
                <a:spcPts val="3779"/>
              </a:lnSpc>
            </a:pPr>
            <a:r>
              <a:rPr lang="en-US" sz="2700">
                <a:solidFill>
                  <a:srgbClr val="000000"/>
                </a:solidFill>
                <a:latin typeface="Glacial Indifference"/>
              </a:rPr>
              <a:t>tentang pemungutan pajak penghasilan pasal 22 sehubungan dengan pembayaran atas penyerahan barang  dan kegiatan di bidang impor atau kegiatan usaha dibidang lain</a:t>
            </a:r>
          </a:p>
        </p:txBody>
      </p:sp>
      <p:sp>
        <p:nvSpPr>
          <p:cNvPr name="TextBox 23" id="23"/>
          <p:cNvSpPr txBox="true"/>
          <p:nvPr/>
        </p:nvSpPr>
        <p:spPr>
          <a:xfrm rot="0">
            <a:off x="6009801" y="7074497"/>
            <a:ext cx="12278199" cy="941070"/>
          </a:xfrm>
          <a:prstGeom prst="rect">
            <a:avLst/>
          </a:prstGeom>
        </p:spPr>
        <p:txBody>
          <a:bodyPr anchor="t" rtlCol="false" tIns="0" lIns="0" bIns="0" rIns="0">
            <a:spAutoFit/>
          </a:bodyPr>
          <a:lstStyle/>
          <a:p>
            <a:pPr>
              <a:lnSpc>
                <a:spcPts val="3779"/>
              </a:lnSpc>
            </a:pPr>
            <a:r>
              <a:rPr lang="en-US" sz="2700">
                <a:solidFill>
                  <a:srgbClr val="000000"/>
                </a:solidFill>
                <a:latin typeface="Glacial Indifference"/>
              </a:rPr>
              <a:t>tentang wajib pajak badan tertentu sebagai pemungut pajak penghasilan dari pembeli atas penjualan barang yang tergolong sangat mewah</a:t>
            </a:r>
          </a:p>
        </p:txBody>
      </p:sp>
      <p:sp>
        <p:nvSpPr>
          <p:cNvPr name="TextBox 24" id="24"/>
          <p:cNvSpPr txBox="true"/>
          <p:nvPr/>
        </p:nvSpPr>
        <p:spPr>
          <a:xfrm rot="0">
            <a:off x="6009801" y="8887960"/>
            <a:ext cx="12278199" cy="1360940"/>
          </a:xfrm>
          <a:prstGeom prst="rect">
            <a:avLst/>
          </a:prstGeom>
        </p:spPr>
        <p:txBody>
          <a:bodyPr anchor="t" rtlCol="false" tIns="0" lIns="0" bIns="0" rIns="0">
            <a:spAutoFit/>
          </a:bodyPr>
          <a:lstStyle/>
          <a:p>
            <a:pPr>
              <a:lnSpc>
                <a:spcPts val="3623"/>
              </a:lnSpc>
            </a:pPr>
            <a:r>
              <a:rPr lang="en-US" sz="2588">
                <a:solidFill>
                  <a:srgbClr val="000000"/>
                </a:solidFill>
                <a:latin typeface="Glacial Indifference"/>
              </a:rPr>
              <a:t>tentang tatacara pendaftaran dan penghapusan nomor pokok wajib pajak, pengukuhan dan pencabutan pengukuhan pengusaha kena pajak, serta pemotongan dan/ pemungutan, penyetoran, pelaporan pajak bagi instansi pemerintah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9852509" y="2515087"/>
            <a:ext cx="26067251" cy="11925767"/>
          </a:xfrm>
          <a:prstGeom prst="rect">
            <a:avLst/>
          </a:prstGeom>
        </p:spPr>
      </p:pic>
      <p:pic>
        <p:nvPicPr>
          <p:cNvPr name="Picture 3" id="3"/>
          <p:cNvPicPr>
            <a:picLocks noChangeAspect="true"/>
          </p:cNvPicPr>
          <p:nvPr/>
        </p:nvPicPr>
        <p:blipFill>
          <a:blip r:embed="rId4">
            <a:alphaModFix amt="7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7885">
            <a:off x="7216677" y="98768"/>
            <a:ext cx="12324256" cy="9751567"/>
          </a:xfrm>
          <a:prstGeom prst="rect">
            <a:avLst/>
          </a:prstGeom>
        </p:spPr>
      </p:pic>
      <p:pic>
        <p:nvPicPr>
          <p:cNvPr name="Picture 4" id="4"/>
          <p:cNvPicPr>
            <a:picLocks noChangeAspect="true"/>
          </p:cNvPicPr>
          <p:nvPr/>
        </p:nvPicPr>
        <p:blipFill>
          <a:blip r:embed="rId6">
            <a:alphaModFix amt="10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63337">
            <a:off x="-3901955" y="-2984807"/>
            <a:ext cx="9060993" cy="7169511"/>
          </a:xfrm>
          <a:prstGeom prst="rect">
            <a:avLst/>
          </a:prstGeom>
        </p:spPr>
      </p:pic>
      <p:grpSp>
        <p:nvGrpSpPr>
          <p:cNvPr name="Group 5" id="5"/>
          <p:cNvGrpSpPr/>
          <p:nvPr/>
        </p:nvGrpSpPr>
        <p:grpSpPr>
          <a:xfrm rot="0">
            <a:off x="-1438504" y="2331169"/>
            <a:ext cx="8119195" cy="1172290"/>
            <a:chOff x="0" y="0"/>
            <a:chExt cx="2814696" cy="406400"/>
          </a:xfrm>
        </p:grpSpPr>
        <p:sp>
          <p:nvSpPr>
            <p:cNvPr name="Freeform 6" id="6"/>
            <p:cNvSpPr/>
            <p:nvPr/>
          </p:nvSpPr>
          <p:spPr>
            <a:xfrm>
              <a:off x="203200" y="-326"/>
              <a:ext cx="2408296" cy="407051"/>
            </a:xfrm>
            <a:custGeom>
              <a:avLst/>
              <a:gdLst/>
              <a:ahLst/>
              <a:cxnLst/>
              <a:rect r="r" b="b" t="t" l="l"/>
              <a:pathLst>
                <a:path h="407051" w="2408296">
                  <a:moveTo>
                    <a:pt x="2408296" y="326"/>
                  </a:moveTo>
                  <a:cubicBezTo>
                    <a:pt x="2335483" y="0"/>
                    <a:pt x="2268062" y="38659"/>
                    <a:pt x="2231561" y="101663"/>
                  </a:cubicBezTo>
                  <a:cubicBezTo>
                    <a:pt x="2195060" y="164667"/>
                    <a:pt x="2195060" y="242385"/>
                    <a:pt x="2231561" y="305389"/>
                  </a:cubicBezTo>
                  <a:cubicBezTo>
                    <a:pt x="2268062" y="368393"/>
                    <a:pt x="2335483" y="407052"/>
                    <a:pt x="240829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6F1EB"/>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438504" y="3912258"/>
            <a:ext cx="8119195" cy="1172290"/>
            <a:chOff x="0" y="0"/>
            <a:chExt cx="2814696" cy="406400"/>
          </a:xfrm>
        </p:grpSpPr>
        <p:sp>
          <p:nvSpPr>
            <p:cNvPr name="Freeform 9" id="9"/>
            <p:cNvSpPr/>
            <p:nvPr/>
          </p:nvSpPr>
          <p:spPr>
            <a:xfrm>
              <a:off x="203200" y="-326"/>
              <a:ext cx="2408296" cy="407051"/>
            </a:xfrm>
            <a:custGeom>
              <a:avLst/>
              <a:gdLst/>
              <a:ahLst/>
              <a:cxnLst/>
              <a:rect r="r" b="b" t="t" l="l"/>
              <a:pathLst>
                <a:path h="407051" w="2408296">
                  <a:moveTo>
                    <a:pt x="2408296" y="326"/>
                  </a:moveTo>
                  <a:cubicBezTo>
                    <a:pt x="2335483" y="0"/>
                    <a:pt x="2268062" y="38659"/>
                    <a:pt x="2231561" y="101663"/>
                  </a:cubicBezTo>
                  <a:cubicBezTo>
                    <a:pt x="2195060" y="164667"/>
                    <a:pt x="2195060" y="242385"/>
                    <a:pt x="2231561" y="305389"/>
                  </a:cubicBezTo>
                  <a:cubicBezTo>
                    <a:pt x="2268062" y="368393"/>
                    <a:pt x="2335483" y="407052"/>
                    <a:pt x="240829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ABB17"/>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439290" y="5486801"/>
            <a:ext cx="8119195" cy="1172290"/>
            <a:chOff x="0" y="0"/>
            <a:chExt cx="2814696" cy="406400"/>
          </a:xfrm>
        </p:grpSpPr>
        <p:sp>
          <p:nvSpPr>
            <p:cNvPr name="Freeform 12" id="12"/>
            <p:cNvSpPr/>
            <p:nvPr/>
          </p:nvSpPr>
          <p:spPr>
            <a:xfrm>
              <a:off x="203200" y="-326"/>
              <a:ext cx="2408296" cy="407051"/>
            </a:xfrm>
            <a:custGeom>
              <a:avLst/>
              <a:gdLst/>
              <a:ahLst/>
              <a:cxnLst/>
              <a:rect r="r" b="b" t="t" l="l"/>
              <a:pathLst>
                <a:path h="407051" w="2408296">
                  <a:moveTo>
                    <a:pt x="2408296" y="326"/>
                  </a:moveTo>
                  <a:cubicBezTo>
                    <a:pt x="2335483" y="0"/>
                    <a:pt x="2268062" y="38659"/>
                    <a:pt x="2231561" y="101663"/>
                  </a:cubicBezTo>
                  <a:cubicBezTo>
                    <a:pt x="2195060" y="164667"/>
                    <a:pt x="2195060" y="242385"/>
                    <a:pt x="2231561" y="305389"/>
                  </a:cubicBezTo>
                  <a:cubicBezTo>
                    <a:pt x="2268062" y="368393"/>
                    <a:pt x="2335483" y="407052"/>
                    <a:pt x="240829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8F6F4"/>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439964" y="7075742"/>
            <a:ext cx="8119195" cy="1172290"/>
            <a:chOff x="0" y="0"/>
            <a:chExt cx="2814696" cy="406400"/>
          </a:xfrm>
        </p:grpSpPr>
        <p:sp>
          <p:nvSpPr>
            <p:cNvPr name="Freeform 15" id="15"/>
            <p:cNvSpPr/>
            <p:nvPr/>
          </p:nvSpPr>
          <p:spPr>
            <a:xfrm>
              <a:off x="203200" y="-326"/>
              <a:ext cx="2408296" cy="407051"/>
            </a:xfrm>
            <a:custGeom>
              <a:avLst/>
              <a:gdLst/>
              <a:ahLst/>
              <a:cxnLst/>
              <a:rect r="r" b="b" t="t" l="l"/>
              <a:pathLst>
                <a:path h="407051" w="2408296">
                  <a:moveTo>
                    <a:pt x="2408296" y="326"/>
                  </a:moveTo>
                  <a:cubicBezTo>
                    <a:pt x="2335483" y="0"/>
                    <a:pt x="2268062" y="38659"/>
                    <a:pt x="2231561" y="101663"/>
                  </a:cubicBezTo>
                  <a:cubicBezTo>
                    <a:pt x="2195060" y="164667"/>
                    <a:pt x="2195060" y="242385"/>
                    <a:pt x="2231561" y="305389"/>
                  </a:cubicBezTo>
                  <a:cubicBezTo>
                    <a:pt x="2268062" y="368393"/>
                    <a:pt x="2335483" y="407052"/>
                    <a:pt x="240829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6B326"/>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1438234" y="8653016"/>
            <a:ext cx="8119195" cy="1172290"/>
            <a:chOff x="0" y="0"/>
            <a:chExt cx="2814696" cy="406400"/>
          </a:xfrm>
        </p:grpSpPr>
        <p:sp>
          <p:nvSpPr>
            <p:cNvPr name="Freeform 18" id="18"/>
            <p:cNvSpPr/>
            <p:nvPr/>
          </p:nvSpPr>
          <p:spPr>
            <a:xfrm>
              <a:off x="203200" y="-326"/>
              <a:ext cx="2408296" cy="407051"/>
            </a:xfrm>
            <a:custGeom>
              <a:avLst/>
              <a:gdLst/>
              <a:ahLst/>
              <a:cxnLst/>
              <a:rect r="r" b="b" t="t" l="l"/>
              <a:pathLst>
                <a:path h="407051" w="2408296">
                  <a:moveTo>
                    <a:pt x="2408296" y="326"/>
                  </a:moveTo>
                  <a:cubicBezTo>
                    <a:pt x="2335483" y="0"/>
                    <a:pt x="2268062" y="38659"/>
                    <a:pt x="2231561" y="101663"/>
                  </a:cubicBezTo>
                  <a:cubicBezTo>
                    <a:pt x="2195060" y="164667"/>
                    <a:pt x="2195060" y="242385"/>
                    <a:pt x="2231561" y="305389"/>
                  </a:cubicBezTo>
                  <a:cubicBezTo>
                    <a:pt x="2268062" y="368393"/>
                    <a:pt x="2335483" y="407052"/>
                    <a:pt x="240829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6F1EB"/>
            </a:solidFill>
          </p:spPr>
        </p:sp>
        <p:sp>
          <p:nvSpPr>
            <p:cNvPr name="TextBox 19" id="19"/>
            <p:cNvSpPr txBox="true"/>
            <p:nvPr/>
          </p:nvSpPr>
          <p:spPr>
            <a:xfrm>
              <a:off x="0" y="-38100"/>
              <a:ext cx="812800" cy="444500"/>
            </a:xfrm>
            <a:prstGeom prst="rect">
              <a:avLst/>
            </a:prstGeom>
          </p:spPr>
          <p:txBody>
            <a:bodyPr anchor="ctr" rtlCol="false" tIns="50800" lIns="50800" bIns="50800" rIns="50800"/>
            <a:lstStyle/>
            <a:p>
              <a:pPr algn="ctr">
                <a:lnSpc>
                  <a:spcPts val="3079"/>
                </a:lnSpc>
              </a:pPr>
            </a:p>
          </p:txBody>
        </p:sp>
      </p:grpSp>
      <p:sp>
        <p:nvSpPr>
          <p:cNvPr name="TextBox 20" id="20"/>
          <p:cNvSpPr txBox="true"/>
          <p:nvPr/>
        </p:nvSpPr>
        <p:spPr>
          <a:xfrm rot="0">
            <a:off x="1028700" y="368301"/>
            <a:ext cx="5033453" cy="2207895"/>
          </a:xfrm>
          <a:prstGeom prst="rect">
            <a:avLst/>
          </a:prstGeom>
        </p:spPr>
        <p:txBody>
          <a:bodyPr anchor="t" rtlCol="false" tIns="0" lIns="0" bIns="0" rIns="0">
            <a:spAutoFit/>
          </a:bodyPr>
          <a:lstStyle/>
          <a:p>
            <a:pPr>
              <a:lnSpc>
                <a:spcPts val="5880"/>
              </a:lnSpc>
            </a:pPr>
            <a:r>
              <a:rPr lang="en-US" sz="4200">
                <a:solidFill>
                  <a:srgbClr val="5A3645"/>
                </a:solidFill>
                <a:latin typeface="Sensei"/>
              </a:rPr>
              <a:t>Subjek dan Objek PPh Pasal 22</a:t>
            </a:r>
          </a:p>
          <a:p>
            <a:pPr>
              <a:lnSpc>
                <a:spcPts val="5880"/>
              </a:lnSpc>
            </a:pPr>
          </a:p>
        </p:txBody>
      </p:sp>
      <p:sp>
        <p:nvSpPr>
          <p:cNvPr name="TextBox 21" id="21"/>
          <p:cNvSpPr txBox="true"/>
          <p:nvPr/>
        </p:nvSpPr>
        <p:spPr>
          <a:xfrm rot="0">
            <a:off x="1028700" y="2683317"/>
            <a:ext cx="4459979" cy="490855"/>
          </a:xfrm>
          <a:prstGeom prst="rect">
            <a:avLst/>
          </a:prstGeom>
        </p:spPr>
        <p:txBody>
          <a:bodyPr anchor="t" rtlCol="false" tIns="0" lIns="0" bIns="0" rIns="0">
            <a:spAutoFit/>
          </a:bodyPr>
          <a:lstStyle/>
          <a:p>
            <a:pPr marL="0" indent="0" lvl="1">
              <a:lnSpc>
                <a:spcPts val="3919"/>
              </a:lnSpc>
              <a:spcBef>
                <a:spcPct val="0"/>
              </a:spcBef>
            </a:pPr>
            <a:r>
              <a:rPr lang="en-US" sz="2799">
                <a:solidFill>
                  <a:srgbClr val="734D5C"/>
                </a:solidFill>
                <a:latin typeface="Barlow Medium"/>
              </a:rPr>
              <a:t>Impor Barang Dan Ekspor</a:t>
            </a:r>
          </a:p>
        </p:txBody>
      </p:sp>
      <p:sp>
        <p:nvSpPr>
          <p:cNvPr name="TextBox 22" id="22"/>
          <p:cNvSpPr txBox="true"/>
          <p:nvPr/>
        </p:nvSpPr>
        <p:spPr>
          <a:xfrm rot="0">
            <a:off x="11543405" y="374364"/>
            <a:ext cx="6203670" cy="184785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5A3645"/>
                </a:solidFill>
                <a:latin typeface="Sniglet"/>
              </a:rPr>
              <a:t>Tambang batubara</a:t>
            </a:r>
          </a:p>
          <a:p>
            <a:pPr algn="just" marL="539748" indent="-269874" lvl="1">
              <a:lnSpc>
                <a:spcPts val="3749"/>
              </a:lnSpc>
              <a:buFont typeface="Arial"/>
              <a:buChar char="•"/>
            </a:pPr>
            <a:r>
              <a:rPr lang="en-US" sz="2499">
                <a:solidFill>
                  <a:srgbClr val="5A3645"/>
                </a:solidFill>
                <a:latin typeface="Sniglet"/>
              </a:rPr>
              <a:t>Mineral logam</a:t>
            </a:r>
          </a:p>
          <a:p>
            <a:pPr algn="just" marL="539748" indent="-269874" lvl="1">
              <a:lnSpc>
                <a:spcPts val="3749"/>
              </a:lnSpc>
              <a:buFont typeface="Arial"/>
              <a:buChar char="•"/>
            </a:pPr>
            <a:r>
              <a:rPr lang="en-US" sz="2499">
                <a:solidFill>
                  <a:srgbClr val="5A3645"/>
                </a:solidFill>
                <a:latin typeface="Sniglet"/>
              </a:rPr>
              <a:t>Mineral bukan logam</a:t>
            </a:r>
          </a:p>
          <a:p>
            <a:pPr algn="just">
              <a:lnSpc>
                <a:spcPts val="3749"/>
              </a:lnSpc>
            </a:pPr>
          </a:p>
        </p:txBody>
      </p:sp>
      <p:sp>
        <p:nvSpPr>
          <p:cNvPr name="TextBox 23" id="23"/>
          <p:cNvSpPr txBox="true"/>
          <p:nvPr/>
        </p:nvSpPr>
        <p:spPr>
          <a:xfrm rot="0">
            <a:off x="495415" y="3940810"/>
            <a:ext cx="5290368" cy="1481455"/>
          </a:xfrm>
          <a:prstGeom prst="rect">
            <a:avLst/>
          </a:prstGeom>
        </p:spPr>
        <p:txBody>
          <a:bodyPr anchor="t" rtlCol="false" tIns="0" lIns="0" bIns="0" rIns="0">
            <a:spAutoFit/>
          </a:bodyPr>
          <a:lstStyle/>
          <a:p>
            <a:pPr>
              <a:lnSpc>
                <a:spcPts val="3919"/>
              </a:lnSpc>
            </a:pPr>
            <a:r>
              <a:rPr lang="en-US" sz="2799">
                <a:solidFill>
                  <a:srgbClr val="734D5C"/>
                </a:solidFill>
                <a:latin typeface="Barlow Medium"/>
              </a:rPr>
              <a:t>Pembayaran atas pembelian barang ( PPh 22 Bendaharawan )</a:t>
            </a:r>
          </a:p>
          <a:p>
            <a:pPr marL="0" indent="0" lvl="1">
              <a:lnSpc>
                <a:spcPts val="3919"/>
              </a:lnSpc>
              <a:spcBef>
                <a:spcPct val="0"/>
              </a:spcBef>
            </a:pPr>
          </a:p>
        </p:txBody>
      </p:sp>
      <p:sp>
        <p:nvSpPr>
          <p:cNvPr name="TextBox 24" id="24"/>
          <p:cNvSpPr txBox="true"/>
          <p:nvPr/>
        </p:nvSpPr>
        <p:spPr>
          <a:xfrm rot="0">
            <a:off x="495415" y="5829701"/>
            <a:ext cx="6185546" cy="986155"/>
          </a:xfrm>
          <a:prstGeom prst="rect">
            <a:avLst/>
          </a:prstGeom>
        </p:spPr>
        <p:txBody>
          <a:bodyPr anchor="t" rtlCol="false" tIns="0" lIns="0" bIns="0" rIns="0">
            <a:spAutoFit/>
          </a:bodyPr>
          <a:lstStyle/>
          <a:p>
            <a:pPr>
              <a:lnSpc>
                <a:spcPts val="3919"/>
              </a:lnSpc>
            </a:pPr>
            <a:r>
              <a:rPr lang="en-US" sz="2799">
                <a:solidFill>
                  <a:srgbClr val="734D5C"/>
                </a:solidFill>
                <a:latin typeface="Barlow Medium"/>
              </a:rPr>
              <a:t>Pembayaran atas pembelian barang</a:t>
            </a:r>
          </a:p>
          <a:p>
            <a:pPr marL="0" indent="0" lvl="1">
              <a:lnSpc>
                <a:spcPts val="3919"/>
              </a:lnSpc>
              <a:spcBef>
                <a:spcPct val="0"/>
              </a:spcBef>
            </a:pPr>
          </a:p>
        </p:txBody>
      </p:sp>
      <p:sp>
        <p:nvSpPr>
          <p:cNvPr name="TextBox 25" id="25"/>
          <p:cNvSpPr txBox="true"/>
          <p:nvPr/>
        </p:nvSpPr>
        <p:spPr>
          <a:xfrm rot="0">
            <a:off x="191796" y="7158757"/>
            <a:ext cx="5897606" cy="1417784"/>
          </a:xfrm>
          <a:prstGeom prst="rect">
            <a:avLst/>
          </a:prstGeom>
        </p:spPr>
        <p:txBody>
          <a:bodyPr anchor="t" rtlCol="false" tIns="0" lIns="0" bIns="0" rIns="0">
            <a:spAutoFit/>
          </a:bodyPr>
          <a:lstStyle/>
          <a:p>
            <a:pPr algn="ctr">
              <a:lnSpc>
                <a:spcPts val="3754"/>
              </a:lnSpc>
            </a:pPr>
            <a:r>
              <a:rPr lang="en-US" sz="2681">
                <a:solidFill>
                  <a:srgbClr val="734D5C"/>
                </a:solidFill>
                <a:latin typeface="Barlow Medium"/>
              </a:rPr>
              <a:t>Pembayaran atas pembelian barang kepada pihak ketiga</a:t>
            </a:r>
          </a:p>
          <a:p>
            <a:pPr algn="ctr" marL="0" indent="0" lvl="1">
              <a:lnSpc>
                <a:spcPts val="3754"/>
              </a:lnSpc>
              <a:spcBef>
                <a:spcPct val="0"/>
              </a:spcBef>
            </a:pPr>
          </a:p>
        </p:txBody>
      </p:sp>
      <p:sp>
        <p:nvSpPr>
          <p:cNvPr name="TextBox 26" id="26"/>
          <p:cNvSpPr txBox="true"/>
          <p:nvPr/>
        </p:nvSpPr>
        <p:spPr>
          <a:xfrm rot="0">
            <a:off x="813286" y="9005166"/>
            <a:ext cx="6484201" cy="986155"/>
          </a:xfrm>
          <a:prstGeom prst="rect">
            <a:avLst/>
          </a:prstGeom>
        </p:spPr>
        <p:txBody>
          <a:bodyPr anchor="t" rtlCol="false" tIns="0" lIns="0" bIns="0" rIns="0">
            <a:spAutoFit/>
          </a:bodyPr>
          <a:lstStyle/>
          <a:p>
            <a:pPr>
              <a:lnSpc>
                <a:spcPts val="3919"/>
              </a:lnSpc>
            </a:pPr>
            <a:r>
              <a:rPr lang="en-US" sz="2799">
                <a:solidFill>
                  <a:srgbClr val="734D5C"/>
                </a:solidFill>
                <a:latin typeface="Barlow Medium"/>
              </a:rPr>
              <a:t>Penjualan kendaraan bermotor</a:t>
            </a:r>
          </a:p>
          <a:p>
            <a:pPr algn="just" marL="0" indent="0" lvl="1">
              <a:lnSpc>
                <a:spcPts val="3919"/>
              </a:lnSpc>
              <a:spcBef>
                <a:spcPct val="0"/>
              </a:spcBef>
            </a:pPr>
          </a:p>
        </p:txBody>
      </p:sp>
      <p:sp>
        <p:nvSpPr>
          <p:cNvPr name="AutoShape 27" id="27"/>
          <p:cNvSpPr/>
          <p:nvPr/>
        </p:nvSpPr>
        <p:spPr>
          <a:xfrm rot="0">
            <a:off x="9144000" y="1143984"/>
            <a:ext cx="1780831" cy="0"/>
          </a:xfrm>
          <a:prstGeom prst="line">
            <a:avLst/>
          </a:prstGeom>
          <a:ln cap="flat" w="28575">
            <a:solidFill>
              <a:srgbClr val="734D5C"/>
            </a:solidFill>
            <a:prstDash val="solid"/>
            <a:headEnd type="none" len="sm" w="sm"/>
            <a:tailEnd type="oval" len="lg" w="lg"/>
          </a:ln>
        </p:spPr>
      </p:sp>
      <p:sp>
        <p:nvSpPr>
          <p:cNvPr name="AutoShape 28" id="28"/>
          <p:cNvSpPr/>
          <p:nvPr/>
        </p:nvSpPr>
        <p:spPr>
          <a:xfrm rot="0">
            <a:off x="9144000" y="2988961"/>
            <a:ext cx="1780831" cy="0"/>
          </a:xfrm>
          <a:prstGeom prst="line">
            <a:avLst/>
          </a:prstGeom>
          <a:ln cap="flat" w="28575">
            <a:solidFill>
              <a:srgbClr val="734D5C"/>
            </a:solidFill>
            <a:prstDash val="solid"/>
            <a:headEnd type="none" len="sm" w="sm"/>
            <a:tailEnd type="oval" len="lg" w="lg"/>
          </a:ln>
        </p:spPr>
      </p:sp>
      <p:sp>
        <p:nvSpPr>
          <p:cNvPr name="AutoShape 29" id="29"/>
          <p:cNvSpPr/>
          <p:nvPr/>
        </p:nvSpPr>
        <p:spPr>
          <a:xfrm rot="0">
            <a:off x="9144000" y="4686300"/>
            <a:ext cx="1780831" cy="0"/>
          </a:xfrm>
          <a:prstGeom prst="line">
            <a:avLst/>
          </a:prstGeom>
          <a:ln cap="flat" w="28575">
            <a:solidFill>
              <a:srgbClr val="734D5C"/>
            </a:solidFill>
            <a:prstDash val="solid"/>
            <a:headEnd type="none" len="sm" w="sm"/>
            <a:tailEnd type="oval" len="lg" w="lg"/>
          </a:ln>
        </p:spPr>
      </p:sp>
      <p:sp>
        <p:nvSpPr>
          <p:cNvPr name="AutoShape 30" id="30"/>
          <p:cNvSpPr/>
          <p:nvPr/>
        </p:nvSpPr>
        <p:spPr>
          <a:xfrm rot="0">
            <a:off x="9144000" y="6826552"/>
            <a:ext cx="1780831" cy="0"/>
          </a:xfrm>
          <a:prstGeom prst="line">
            <a:avLst/>
          </a:prstGeom>
          <a:ln cap="flat" w="28575">
            <a:solidFill>
              <a:srgbClr val="734D5C"/>
            </a:solidFill>
            <a:prstDash val="solid"/>
            <a:headEnd type="none" len="sm" w="sm"/>
            <a:tailEnd type="oval" len="lg" w="lg"/>
          </a:ln>
        </p:spPr>
      </p:sp>
      <p:sp>
        <p:nvSpPr>
          <p:cNvPr name="AutoShape 31" id="31"/>
          <p:cNvSpPr/>
          <p:nvPr/>
        </p:nvSpPr>
        <p:spPr>
          <a:xfrm rot="-89435">
            <a:off x="6680242" y="9169657"/>
            <a:ext cx="4245307" cy="0"/>
          </a:xfrm>
          <a:prstGeom prst="line">
            <a:avLst/>
          </a:prstGeom>
          <a:ln cap="flat" w="28575">
            <a:solidFill>
              <a:srgbClr val="734D5C"/>
            </a:solidFill>
            <a:prstDash val="solid"/>
            <a:headEnd type="none" len="sm" w="sm"/>
            <a:tailEnd type="oval" len="lg" w="lg"/>
          </a:ln>
        </p:spPr>
      </p:sp>
      <p:sp>
        <p:nvSpPr>
          <p:cNvPr name="AutoShape 32" id="32"/>
          <p:cNvSpPr/>
          <p:nvPr/>
        </p:nvSpPr>
        <p:spPr>
          <a:xfrm rot="-2124086">
            <a:off x="6399987" y="2023505"/>
            <a:ext cx="3036488" cy="0"/>
          </a:xfrm>
          <a:prstGeom prst="line">
            <a:avLst/>
          </a:prstGeom>
          <a:ln cap="flat" w="28575">
            <a:solidFill>
              <a:srgbClr val="734D5C"/>
            </a:solidFill>
            <a:prstDash val="solid"/>
            <a:headEnd type="none" len="sm" w="sm"/>
            <a:tailEnd type="none" len="sm" w="sm"/>
          </a:ln>
        </p:spPr>
      </p:sp>
      <p:sp>
        <p:nvSpPr>
          <p:cNvPr name="AutoShape 33" id="33"/>
          <p:cNvSpPr/>
          <p:nvPr/>
        </p:nvSpPr>
        <p:spPr>
          <a:xfrm rot="-1866382">
            <a:off x="6472621" y="3736538"/>
            <a:ext cx="2894062" cy="0"/>
          </a:xfrm>
          <a:prstGeom prst="line">
            <a:avLst/>
          </a:prstGeom>
          <a:ln cap="flat" w="28575">
            <a:solidFill>
              <a:srgbClr val="734D5C"/>
            </a:solidFill>
            <a:prstDash val="solid"/>
            <a:headEnd type="none" len="sm" w="sm"/>
            <a:tailEnd type="none" len="sm" w="sm"/>
          </a:ln>
        </p:spPr>
      </p:sp>
      <p:sp>
        <p:nvSpPr>
          <p:cNvPr name="AutoShape 34" id="34"/>
          <p:cNvSpPr/>
          <p:nvPr/>
        </p:nvSpPr>
        <p:spPr>
          <a:xfrm rot="-1735477">
            <a:off x="6502545" y="5370994"/>
            <a:ext cx="2843595" cy="0"/>
          </a:xfrm>
          <a:prstGeom prst="line">
            <a:avLst/>
          </a:prstGeom>
          <a:ln cap="flat" w="28575">
            <a:solidFill>
              <a:srgbClr val="734D5C"/>
            </a:solidFill>
            <a:prstDash val="solid"/>
            <a:headEnd type="none" len="sm" w="sm"/>
            <a:tailEnd type="none" len="sm" w="sm"/>
          </a:ln>
        </p:spPr>
      </p:sp>
      <p:sp>
        <p:nvSpPr>
          <p:cNvPr name="AutoShape 35" id="35"/>
          <p:cNvSpPr/>
          <p:nvPr/>
        </p:nvSpPr>
        <p:spPr>
          <a:xfrm rot="-1096363">
            <a:off x="6613111" y="7236475"/>
            <a:ext cx="2622464" cy="0"/>
          </a:xfrm>
          <a:prstGeom prst="line">
            <a:avLst/>
          </a:prstGeom>
          <a:ln cap="flat" w="28575">
            <a:solidFill>
              <a:srgbClr val="734D5C"/>
            </a:solidFill>
            <a:prstDash val="solid"/>
            <a:headEnd type="none" len="sm" w="sm"/>
            <a:tailEnd type="none" len="sm" w="sm"/>
          </a:ln>
        </p:spPr>
      </p:sp>
      <p:pic>
        <p:nvPicPr>
          <p:cNvPr name="Picture 36" id="3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13286" y="0"/>
            <a:ext cx="1626572" cy="650629"/>
          </a:xfrm>
          <a:prstGeom prst="rect">
            <a:avLst/>
          </a:prstGeom>
        </p:spPr>
      </p:pic>
      <p:pic>
        <p:nvPicPr>
          <p:cNvPr name="Picture 37" id="3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474714" y="9636371"/>
            <a:ext cx="1626572" cy="650629"/>
          </a:xfrm>
          <a:prstGeom prst="rect">
            <a:avLst/>
          </a:prstGeom>
        </p:spPr>
      </p:pic>
      <p:sp>
        <p:nvSpPr>
          <p:cNvPr name="TextBox 38" id="38"/>
          <p:cNvSpPr txBox="true"/>
          <p:nvPr/>
        </p:nvSpPr>
        <p:spPr>
          <a:xfrm rot="0">
            <a:off x="11543405" y="2074709"/>
            <a:ext cx="6203670" cy="278130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5A3645"/>
                </a:solidFill>
                <a:latin typeface="Sniglet"/>
              </a:rPr>
              <a:t>Pemerintah Pusat</a:t>
            </a:r>
          </a:p>
          <a:p>
            <a:pPr algn="just" marL="539748" indent="-269874" lvl="1">
              <a:lnSpc>
                <a:spcPts val="3749"/>
              </a:lnSpc>
              <a:buFont typeface="Arial"/>
              <a:buChar char="•"/>
            </a:pPr>
            <a:r>
              <a:rPr lang="en-US" sz="2499">
                <a:solidFill>
                  <a:srgbClr val="5A3645"/>
                </a:solidFill>
                <a:latin typeface="Sniglet"/>
              </a:rPr>
              <a:t>Pemerintah Daerah</a:t>
            </a:r>
          </a:p>
          <a:p>
            <a:pPr algn="just" marL="539748" indent="-269874" lvl="1">
              <a:lnSpc>
                <a:spcPts val="3749"/>
              </a:lnSpc>
              <a:buFont typeface="Arial"/>
              <a:buChar char="•"/>
            </a:pPr>
            <a:r>
              <a:rPr lang="en-US" sz="2499">
                <a:solidFill>
                  <a:srgbClr val="5A3645"/>
                </a:solidFill>
                <a:latin typeface="Sniglet"/>
              </a:rPr>
              <a:t>Instansi atau lembaga Pemerintah</a:t>
            </a:r>
          </a:p>
          <a:p>
            <a:pPr algn="just" marL="539748" indent="-269874" lvl="1">
              <a:lnSpc>
                <a:spcPts val="3749"/>
              </a:lnSpc>
              <a:buFont typeface="Arial"/>
              <a:buChar char="•"/>
            </a:pPr>
            <a:r>
              <a:rPr lang="en-US" sz="2499">
                <a:solidFill>
                  <a:srgbClr val="5A3645"/>
                </a:solidFill>
                <a:latin typeface="Sniglet"/>
              </a:rPr>
              <a:t>Lembaga-lembaga negara lainnya</a:t>
            </a:r>
          </a:p>
          <a:p>
            <a:pPr algn="just">
              <a:lnSpc>
                <a:spcPts val="3749"/>
              </a:lnSpc>
            </a:pPr>
          </a:p>
          <a:p>
            <a:pPr algn="just">
              <a:lnSpc>
                <a:spcPts val="3749"/>
              </a:lnSpc>
            </a:pPr>
          </a:p>
        </p:txBody>
      </p:sp>
      <p:sp>
        <p:nvSpPr>
          <p:cNvPr name="TextBox 39" id="39"/>
          <p:cNvSpPr txBox="true"/>
          <p:nvPr/>
        </p:nvSpPr>
        <p:spPr>
          <a:xfrm rot="0">
            <a:off x="11543405" y="4294442"/>
            <a:ext cx="6526969" cy="278130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5A3645"/>
                </a:solidFill>
                <a:latin typeface="Sniglet"/>
              </a:rPr>
              <a:t>yang dikenakan PPh 22 adalah yang dilakukan dengan mekanisme Uang Persediaan (UP) yang dilakukan oleh bendahara pengeluaran</a:t>
            </a:r>
          </a:p>
          <a:p>
            <a:pPr algn="just">
              <a:lnSpc>
                <a:spcPts val="3749"/>
              </a:lnSpc>
            </a:pPr>
          </a:p>
          <a:p>
            <a:pPr algn="just">
              <a:lnSpc>
                <a:spcPts val="3749"/>
              </a:lnSpc>
            </a:pPr>
          </a:p>
        </p:txBody>
      </p:sp>
      <p:sp>
        <p:nvSpPr>
          <p:cNvPr name="TextBox 40" id="40"/>
          <p:cNvSpPr txBox="true"/>
          <p:nvPr/>
        </p:nvSpPr>
        <p:spPr>
          <a:xfrm rot="0">
            <a:off x="11506228" y="6457861"/>
            <a:ext cx="6526969" cy="2314575"/>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5A3645"/>
                </a:solidFill>
                <a:latin typeface="Sniglet"/>
              </a:rPr>
              <a:t>Pembayaran langsung (LS) oleh KPA</a:t>
            </a:r>
          </a:p>
          <a:p>
            <a:pPr algn="just" marL="539748" indent="-269874" lvl="1">
              <a:lnSpc>
                <a:spcPts val="3749"/>
              </a:lnSpc>
              <a:buFont typeface="Arial"/>
              <a:buChar char="•"/>
            </a:pPr>
            <a:r>
              <a:rPr lang="en-US" sz="2499">
                <a:solidFill>
                  <a:srgbClr val="5A3645"/>
                </a:solidFill>
                <a:latin typeface="Sniglet"/>
              </a:rPr>
              <a:t>Pejabat penerbit surat perintah membayar yang diberi delegasi oleh KPA</a:t>
            </a:r>
          </a:p>
          <a:p>
            <a:pPr algn="just">
              <a:lnSpc>
                <a:spcPts val="3749"/>
              </a:lnSpc>
            </a:pPr>
          </a:p>
          <a:p>
            <a:pPr algn="just">
              <a:lnSpc>
                <a:spcPts val="3749"/>
              </a:lnSpc>
            </a:pPr>
          </a:p>
        </p:txBody>
      </p:sp>
      <p:sp>
        <p:nvSpPr>
          <p:cNvPr name="TextBox 41" id="41"/>
          <p:cNvSpPr txBox="true"/>
          <p:nvPr/>
        </p:nvSpPr>
        <p:spPr>
          <a:xfrm rot="0">
            <a:off x="11506228" y="8369814"/>
            <a:ext cx="6526969" cy="2314575"/>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5A3645"/>
                </a:solidFill>
                <a:latin typeface="Sniglet"/>
              </a:rPr>
              <a:t>Agen Tunggal Pemegang Merek (ATPM)</a:t>
            </a:r>
          </a:p>
          <a:p>
            <a:pPr algn="just" marL="539748" indent="-269874" lvl="1">
              <a:lnSpc>
                <a:spcPts val="3749"/>
              </a:lnSpc>
              <a:buFont typeface="Arial"/>
              <a:buChar char="•"/>
            </a:pPr>
            <a:r>
              <a:rPr lang="en-US" sz="2499">
                <a:solidFill>
                  <a:srgbClr val="5A3645"/>
                </a:solidFill>
                <a:latin typeface="Sniglet"/>
              </a:rPr>
              <a:t>Agen Pemegang Merek (APM)</a:t>
            </a:r>
          </a:p>
          <a:p>
            <a:pPr algn="just" marL="539748" indent="-269874" lvl="1">
              <a:lnSpc>
                <a:spcPts val="3749"/>
              </a:lnSpc>
              <a:buFont typeface="Arial"/>
              <a:buChar char="•"/>
            </a:pPr>
            <a:r>
              <a:rPr lang="en-US" sz="2499">
                <a:solidFill>
                  <a:srgbClr val="5A3645"/>
                </a:solidFill>
                <a:latin typeface="Sniglet"/>
              </a:rPr>
              <a:t>Importir umum </a:t>
            </a:r>
            <a:r>
              <a:rPr lang="en-US" sz="2499">
                <a:solidFill>
                  <a:srgbClr val="5A3645"/>
                </a:solidFill>
                <a:latin typeface="Sniglet"/>
              </a:rPr>
              <a:t>kendaraan bermotor</a:t>
            </a:r>
          </a:p>
          <a:p>
            <a:pPr algn="just">
              <a:lnSpc>
                <a:spcPts val="3749"/>
              </a:lnSpc>
            </a:pPr>
          </a:p>
          <a:p>
            <a:pPr algn="just">
              <a:lnSpc>
                <a:spcPts val="3749"/>
              </a:lnSpc>
            </a:pPr>
          </a:p>
        </p:txBody>
      </p:sp>
      <p:pic>
        <p:nvPicPr>
          <p:cNvPr name="Picture 42" id="4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332674">
            <a:off x="6640888" y="334610"/>
            <a:ext cx="1212754" cy="968687"/>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343" r="0" b="28343"/>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9488199" y="2205794"/>
            <a:ext cx="26067251" cy="11925767"/>
          </a:xfrm>
          <a:prstGeom prst="rect">
            <a:avLst/>
          </a:prstGeom>
        </p:spPr>
      </p:pic>
      <p:pic>
        <p:nvPicPr>
          <p:cNvPr name="Picture 4" id="4"/>
          <p:cNvPicPr>
            <a:picLocks noChangeAspect="true"/>
          </p:cNvPicPr>
          <p:nvPr/>
        </p:nvPicPr>
        <p:blipFill>
          <a:blip r:embed="rId5">
            <a:alphaModFix amt="7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17885">
            <a:off x="7216677" y="98768"/>
            <a:ext cx="12324256" cy="9751567"/>
          </a:xfrm>
          <a:prstGeom prst="rect">
            <a:avLst/>
          </a:prstGeom>
        </p:spPr>
      </p:pic>
      <p:pic>
        <p:nvPicPr>
          <p:cNvPr name="Picture 5" id="5"/>
          <p:cNvPicPr>
            <a:picLocks noChangeAspect="true"/>
          </p:cNvPicPr>
          <p:nvPr/>
        </p:nvPicPr>
        <p:blipFill>
          <a:blip r:embed="rId5">
            <a:alphaModFix amt="10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963337">
            <a:off x="-3901955" y="-2984807"/>
            <a:ext cx="9060993" cy="7169511"/>
          </a:xfrm>
          <a:prstGeom prst="rect">
            <a:avLst/>
          </a:prstGeom>
        </p:spPr>
      </p:pic>
      <p:grpSp>
        <p:nvGrpSpPr>
          <p:cNvPr name="Group 6" id="6"/>
          <p:cNvGrpSpPr/>
          <p:nvPr/>
        </p:nvGrpSpPr>
        <p:grpSpPr>
          <a:xfrm rot="0">
            <a:off x="-1438504" y="2331169"/>
            <a:ext cx="8119195" cy="1172290"/>
            <a:chOff x="0" y="0"/>
            <a:chExt cx="2814696" cy="406400"/>
          </a:xfrm>
        </p:grpSpPr>
        <p:sp>
          <p:nvSpPr>
            <p:cNvPr name="Freeform 7" id="7"/>
            <p:cNvSpPr/>
            <p:nvPr/>
          </p:nvSpPr>
          <p:spPr>
            <a:xfrm>
              <a:off x="203200" y="-326"/>
              <a:ext cx="2408296" cy="407051"/>
            </a:xfrm>
            <a:custGeom>
              <a:avLst/>
              <a:gdLst/>
              <a:ahLst/>
              <a:cxnLst/>
              <a:rect r="r" b="b" t="t" l="l"/>
              <a:pathLst>
                <a:path h="407051" w="2408296">
                  <a:moveTo>
                    <a:pt x="2408296" y="326"/>
                  </a:moveTo>
                  <a:cubicBezTo>
                    <a:pt x="2335483" y="0"/>
                    <a:pt x="2268062" y="38659"/>
                    <a:pt x="2231561" y="101663"/>
                  </a:cubicBezTo>
                  <a:cubicBezTo>
                    <a:pt x="2195060" y="164667"/>
                    <a:pt x="2195060" y="242385"/>
                    <a:pt x="2231561" y="305389"/>
                  </a:cubicBezTo>
                  <a:cubicBezTo>
                    <a:pt x="2268062" y="368393"/>
                    <a:pt x="2335483" y="407052"/>
                    <a:pt x="240829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819BD7"/>
            </a:solidFill>
          </p:spPr>
        </p:sp>
        <p:sp>
          <p:nvSpPr>
            <p:cNvPr name="TextBox 8" id="8"/>
            <p:cNvSpPr txBox="true"/>
            <p:nvPr/>
          </p:nvSpPr>
          <p:spPr>
            <a:xfrm>
              <a:off x="0" y="-38100"/>
              <a:ext cx="812800" cy="444500"/>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1439290" y="4398033"/>
            <a:ext cx="8119195" cy="1172290"/>
            <a:chOff x="0" y="0"/>
            <a:chExt cx="2814696" cy="406400"/>
          </a:xfrm>
        </p:grpSpPr>
        <p:sp>
          <p:nvSpPr>
            <p:cNvPr name="Freeform 10" id="10"/>
            <p:cNvSpPr/>
            <p:nvPr/>
          </p:nvSpPr>
          <p:spPr>
            <a:xfrm>
              <a:off x="203200" y="-326"/>
              <a:ext cx="2408296" cy="407051"/>
            </a:xfrm>
            <a:custGeom>
              <a:avLst/>
              <a:gdLst/>
              <a:ahLst/>
              <a:cxnLst/>
              <a:rect r="r" b="b" t="t" l="l"/>
              <a:pathLst>
                <a:path h="407051" w="2408296">
                  <a:moveTo>
                    <a:pt x="2408296" y="326"/>
                  </a:moveTo>
                  <a:cubicBezTo>
                    <a:pt x="2335483" y="0"/>
                    <a:pt x="2268062" y="38659"/>
                    <a:pt x="2231561" y="101663"/>
                  </a:cubicBezTo>
                  <a:cubicBezTo>
                    <a:pt x="2195060" y="164667"/>
                    <a:pt x="2195060" y="242385"/>
                    <a:pt x="2231561" y="305389"/>
                  </a:cubicBezTo>
                  <a:cubicBezTo>
                    <a:pt x="2268062" y="368393"/>
                    <a:pt x="2335483" y="407052"/>
                    <a:pt x="240829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5A3645"/>
            </a:solidFill>
          </p:spPr>
        </p:sp>
        <p:sp>
          <p:nvSpPr>
            <p:cNvPr name="TextBox 11" id="11"/>
            <p:cNvSpPr txBox="true"/>
            <p:nvPr/>
          </p:nvSpPr>
          <p:spPr>
            <a:xfrm>
              <a:off x="0" y="-38100"/>
              <a:ext cx="812800" cy="444500"/>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1439964" y="6615337"/>
            <a:ext cx="8119195" cy="1172290"/>
            <a:chOff x="0" y="0"/>
            <a:chExt cx="2814696" cy="406400"/>
          </a:xfrm>
        </p:grpSpPr>
        <p:sp>
          <p:nvSpPr>
            <p:cNvPr name="Freeform 13" id="13"/>
            <p:cNvSpPr/>
            <p:nvPr/>
          </p:nvSpPr>
          <p:spPr>
            <a:xfrm>
              <a:off x="203200" y="-326"/>
              <a:ext cx="2408296" cy="407051"/>
            </a:xfrm>
            <a:custGeom>
              <a:avLst/>
              <a:gdLst/>
              <a:ahLst/>
              <a:cxnLst/>
              <a:rect r="r" b="b" t="t" l="l"/>
              <a:pathLst>
                <a:path h="407051" w="2408296">
                  <a:moveTo>
                    <a:pt x="2408296" y="326"/>
                  </a:moveTo>
                  <a:cubicBezTo>
                    <a:pt x="2335483" y="0"/>
                    <a:pt x="2268062" y="38659"/>
                    <a:pt x="2231561" y="101663"/>
                  </a:cubicBezTo>
                  <a:cubicBezTo>
                    <a:pt x="2195060" y="164667"/>
                    <a:pt x="2195060" y="242385"/>
                    <a:pt x="2231561" y="305389"/>
                  </a:cubicBezTo>
                  <a:cubicBezTo>
                    <a:pt x="2268062" y="368393"/>
                    <a:pt x="2335483" y="407052"/>
                    <a:pt x="240829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6B326"/>
            </a:solidFill>
          </p:spPr>
        </p:sp>
        <p:sp>
          <p:nvSpPr>
            <p:cNvPr name="TextBox 14" id="14"/>
            <p:cNvSpPr txBox="true"/>
            <p:nvPr/>
          </p:nvSpPr>
          <p:spPr>
            <a:xfrm>
              <a:off x="0" y="-38100"/>
              <a:ext cx="812800" cy="444500"/>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1438234" y="8653016"/>
            <a:ext cx="8119195" cy="1172290"/>
            <a:chOff x="0" y="0"/>
            <a:chExt cx="2814696" cy="406400"/>
          </a:xfrm>
        </p:grpSpPr>
        <p:sp>
          <p:nvSpPr>
            <p:cNvPr name="Freeform 16" id="16"/>
            <p:cNvSpPr/>
            <p:nvPr/>
          </p:nvSpPr>
          <p:spPr>
            <a:xfrm>
              <a:off x="203200" y="-326"/>
              <a:ext cx="2408296" cy="407051"/>
            </a:xfrm>
            <a:custGeom>
              <a:avLst/>
              <a:gdLst/>
              <a:ahLst/>
              <a:cxnLst/>
              <a:rect r="r" b="b" t="t" l="l"/>
              <a:pathLst>
                <a:path h="407051" w="2408296">
                  <a:moveTo>
                    <a:pt x="2408296" y="326"/>
                  </a:moveTo>
                  <a:cubicBezTo>
                    <a:pt x="2335483" y="0"/>
                    <a:pt x="2268062" y="38659"/>
                    <a:pt x="2231561" y="101663"/>
                  </a:cubicBezTo>
                  <a:cubicBezTo>
                    <a:pt x="2195060" y="164667"/>
                    <a:pt x="2195060" y="242385"/>
                    <a:pt x="2231561" y="305389"/>
                  </a:cubicBezTo>
                  <a:cubicBezTo>
                    <a:pt x="2268062" y="368393"/>
                    <a:pt x="2335483" y="407052"/>
                    <a:pt x="240829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5A3645"/>
            </a:solidFill>
          </p:spPr>
        </p:sp>
        <p:sp>
          <p:nvSpPr>
            <p:cNvPr name="TextBox 17" id="17"/>
            <p:cNvSpPr txBox="true"/>
            <p:nvPr/>
          </p:nvSpPr>
          <p:spPr>
            <a:xfrm>
              <a:off x="0" y="-38100"/>
              <a:ext cx="812800" cy="444500"/>
            </a:xfrm>
            <a:prstGeom prst="rect">
              <a:avLst/>
            </a:prstGeom>
          </p:spPr>
          <p:txBody>
            <a:bodyPr anchor="ctr" rtlCol="false" tIns="50800" lIns="50800" bIns="50800" rIns="50800"/>
            <a:lstStyle/>
            <a:p>
              <a:pPr algn="ctr">
                <a:lnSpc>
                  <a:spcPts val="3079"/>
                </a:lnSpc>
              </a:pPr>
            </a:p>
          </p:txBody>
        </p:sp>
      </p:grpSp>
      <p:sp>
        <p:nvSpPr>
          <p:cNvPr name="TextBox 18" id="18"/>
          <p:cNvSpPr txBox="true"/>
          <p:nvPr/>
        </p:nvSpPr>
        <p:spPr>
          <a:xfrm rot="0">
            <a:off x="1028700" y="368301"/>
            <a:ext cx="5033453" cy="2207895"/>
          </a:xfrm>
          <a:prstGeom prst="rect">
            <a:avLst/>
          </a:prstGeom>
        </p:spPr>
        <p:txBody>
          <a:bodyPr anchor="t" rtlCol="false" tIns="0" lIns="0" bIns="0" rIns="0">
            <a:spAutoFit/>
          </a:bodyPr>
          <a:lstStyle/>
          <a:p>
            <a:pPr>
              <a:lnSpc>
                <a:spcPts val="5880"/>
              </a:lnSpc>
            </a:pPr>
            <a:r>
              <a:rPr lang="en-US" sz="4200">
                <a:solidFill>
                  <a:srgbClr val="5A3645"/>
                </a:solidFill>
                <a:latin typeface="Sensei"/>
              </a:rPr>
              <a:t>Subjek dan Objek PPh Pasal 22</a:t>
            </a:r>
          </a:p>
          <a:p>
            <a:pPr>
              <a:lnSpc>
                <a:spcPts val="5880"/>
              </a:lnSpc>
            </a:pPr>
          </a:p>
        </p:txBody>
      </p:sp>
      <p:sp>
        <p:nvSpPr>
          <p:cNvPr name="TextBox 19" id="19"/>
          <p:cNvSpPr txBox="true"/>
          <p:nvPr/>
        </p:nvSpPr>
        <p:spPr>
          <a:xfrm rot="0">
            <a:off x="95898" y="2430803"/>
            <a:ext cx="6089403" cy="1481455"/>
          </a:xfrm>
          <a:prstGeom prst="rect">
            <a:avLst/>
          </a:prstGeom>
        </p:spPr>
        <p:txBody>
          <a:bodyPr anchor="t" rtlCol="false" tIns="0" lIns="0" bIns="0" rIns="0">
            <a:spAutoFit/>
          </a:bodyPr>
          <a:lstStyle/>
          <a:p>
            <a:pPr algn="ctr">
              <a:lnSpc>
                <a:spcPts val="3919"/>
              </a:lnSpc>
            </a:pPr>
            <a:r>
              <a:rPr lang="en-US" sz="2799">
                <a:solidFill>
                  <a:srgbClr val="F8F6F4"/>
                </a:solidFill>
                <a:latin typeface="Barlow Medium"/>
              </a:rPr>
              <a:t>Penjualan hasil produksi kepada distributor</a:t>
            </a:r>
          </a:p>
          <a:p>
            <a:pPr algn="ctr" marL="0" indent="0" lvl="1">
              <a:lnSpc>
                <a:spcPts val="3919"/>
              </a:lnSpc>
              <a:spcBef>
                <a:spcPct val="0"/>
              </a:spcBef>
            </a:pPr>
          </a:p>
        </p:txBody>
      </p:sp>
      <p:sp>
        <p:nvSpPr>
          <p:cNvPr name="TextBox 20" id="20"/>
          <p:cNvSpPr txBox="true"/>
          <p:nvPr/>
        </p:nvSpPr>
        <p:spPr>
          <a:xfrm rot="0">
            <a:off x="11543405" y="374364"/>
            <a:ext cx="6203670" cy="3248025"/>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5A3645"/>
                </a:solidFill>
                <a:latin typeface="Sniglet"/>
              </a:rPr>
              <a:t>Industri semen</a:t>
            </a:r>
          </a:p>
          <a:p>
            <a:pPr algn="just" marL="539748" indent="-269874" lvl="1">
              <a:lnSpc>
                <a:spcPts val="3749"/>
              </a:lnSpc>
              <a:buFont typeface="Arial"/>
              <a:buChar char="•"/>
            </a:pPr>
            <a:r>
              <a:rPr lang="en-US" sz="2499">
                <a:solidFill>
                  <a:srgbClr val="5A3645"/>
                </a:solidFill>
                <a:latin typeface="Sniglet"/>
              </a:rPr>
              <a:t>Industri kertas</a:t>
            </a:r>
          </a:p>
          <a:p>
            <a:pPr algn="just" marL="539748" indent="-269874" lvl="1">
              <a:lnSpc>
                <a:spcPts val="3749"/>
              </a:lnSpc>
              <a:buFont typeface="Arial"/>
              <a:buChar char="•"/>
            </a:pPr>
            <a:r>
              <a:rPr lang="en-US" sz="2499">
                <a:solidFill>
                  <a:srgbClr val="5A3645"/>
                </a:solidFill>
                <a:latin typeface="Sniglet"/>
              </a:rPr>
              <a:t>Industri baja</a:t>
            </a:r>
          </a:p>
          <a:p>
            <a:pPr algn="just" marL="539748" indent="-269874" lvl="1">
              <a:lnSpc>
                <a:spcPts val="3749"/>
              </a:lnSpc>
              <a:buFont typeface="Arial"/>
              <a:buChar char="•"/>
            </a:pPr>
            <a:r>
              <a:rPr lang="en-US" sz="2499">
                <a:solidFill>
                  <a:srgbClr val="5A3645"/>
                </a:solidFill>
                <a:latin typeface="Sniglet"/>
              </a:rPr>
              <a:t>Merupakan industri hulu</a:t>
            </a:r>
          </a:p>
          <a:p>
            <a:pPr algn="just" marL="539748" indent="-269874" lvl="1">
              <a:lnSpc>
                <a:spcPts val="3749"/>
              </a:lnSpc>
              <a:buFont typeface="Arial"/>
              <a:buChar char="•"/>
            </a:pPr>
            <a:r>
              <a:rPr lang="en-US" sz="2499">
                <a:solidFill>
                  <a:srgbClr val="5A3645"/>
                </a:solidFill>
                <a:latin typeface="Sniglet"/>
              </a:rPr>
              <a:t>Industri otomotif</a:t>
            </a:r>
          </a:p>
          <a:p>
            <a:pPr algn="just" marL="539748" indent="-269874" lvl="1">
              <a:lnSpc>
                <a:spcPts val="3749"/>
              </a:lnSpc>
              <a:buFont typeface="Arial"/>
              <a:buChar char="•"/>
            </a:pPr>
            <a:r>
              <a:rPr lang="en-US" sz="2499">
                <a:solidFill>
                  <a:srgbClr val="5A3645"/>
                </a:solidFill>
                <a:latin typeface="Sniglet"/>
              </a:rPr>
              <a:t>Industri farmasi</a:t>
            </a:r>
          </a:p>
          <a:p>
            <a:pPr algn="just">
              <a:lnSpc>
                <a:spcPts val="3749"/>
              </a:lnSpc>
            </a:pPr>
          </a:p>
        </p:txBody>
      </p:sp>
      <p:sp>
        <p:nvSpPr>
          <p:cNvPr name="TextBox 21" id="21"/>
          <p:cNvSpPr txBox="true"/>
          <p:nvPr/>
        </p:nvSpPr>
        <p:spPr>
          <a:xfrm rot="0">
            <a:off x="1806577" y="4733631"/>
            <a:ext cx="2668044" cy="986155"/>
          </a:xfrm>
          <a:prstGeom prst="rect">
            <a:avLst/>
          </a:prstGeom>
        </p:spPr>
        <p:txBody>
          <a:bodyPr anchor="t" rtlCol="false" tIns="0" lIns="0" bIns="0" rIns="0">
            <a:spAutoFit/>
          </a:bodyPr>
          <a:lstStyle/>
          <a:p>
            <a:pPr>
              <a:lnSpc>
                <a:spcPts val="3919"/>
              </a:lnSpc>
            </a:pPr>
            <a:r>
              <a:rPr lang="en-US" sz="2799">
                <a:solidFill>
                  <a:srgbClr val="F8F6F4"/>
                </a:solidFill>
                <a:latin typeface="Barlow Medium"/>
              </a:rPr>
              <a:t>Penjualan Migas</a:t>
            </a:r>
          </a:p>
          <a:p>
            <a:pPr marL="0" indent="0" lvl="1">
              <a:lnSpc>
                <a:spcPts val="3919"/>
              </a:lnSpc>
              <a:spcBef>
                <a:spcPct val="0"/>
              </a:spcBef>
            </a:pPr>
          </a:p>
        </p:txBody>
      </p:sp>
      <p:sp>
        <p:nvSpPr>
          <p:cNvPr name="TextBox 22" id="22"/>
          <p:cNvSpPr txBox="true"/>
          <p:nvPr/>
        </p:nvSpPr>
        <p:spPr>
          <a:xfrm rot="0">
            <a:off x="191796" y="6731302"/>
            <a:ext cx="5897606" cy="1417784"/>
          </a:xfrm>
          <a:prstGeom prst="rect">
            <a:avLst/>
          </a:prstGeom>
        </p:spPr>
        <p:txBody>
          <a:bodyPr anchor="t" rtlCol="false" tIns="0" lIns="0" bIns="0" rIns="0">
            <a:spAutoFit/>
          </a:bodyPr>
          <a:lstStyle/>
          <a:p>
            <a:pPr algn="ctr">
              <a:lnSpc>
                <a:spcPts val="3754"/>
              </a:lnSpc>
            </a:pPr>
            <a:r>
              <a:rPr lang="en-US" sz="2681">
                <a:solidFill>
                  <a:srgbClr val="F8F6F4"/>
                </a:solidFill>
                <a:latin typeface="Barlow Medium"/>
              </a:rPr>
              <a:t>Pembelian bahan-bahan dari pedagang pengumpul</a:t>
            </a:r>
          </a:p>
          <a:p>
            <a:pPr algn="ctr" marL="0" indent="0" lvl="1">
              <a:lnSpc>
                <a:spcPts val="3754"/>
              </a:lnSpc>
              <a:spcBef>
                <a:spcPct val="0"/>
              </a:spcBef>
            </a:pPr>
          </a:p>
        </p:txBody>
      </p:sp>
      <p:sp>
        <p:nvSpPr>
          <p:cNvPr name="TextBox 23" id="23"/>
          <p:cNvSpPr txBox="true"/>
          <p:nvPr/>
        </p:nvSpPr>
        <p:spPr>
          <a:xfrm rot="0">
            <a:off x="0" y="8776970"/>
            <a:ext cx="6484201" cy="1481455"/>
          </a:xfrm>
          <a:prstGeom prst="rect">
            <a:avLst/>
          </a:prstGeom>
        </p:spPr>
        <p:txBody>
          <a:bodyPr anchor="t" rtlCol="false" tIns="0" lIns="0" bIns="0" rIns="0">
            <a:spAutoFit/>
          </a:bodyPr>
          <a:lstStyle/>
          <a:p>
            <a:pPr algn="ctr">
              <a:lnSpc>
                <a:spcPts val="3919"/>
              </a:lnSpc>
            </a:pPr>
            <a:r>
              <a:rPr lang="en-US" sz="2799">
                <a:solidFill>
                  <a:srgbClr val="F8F6F4"/>
                </a:solidFill>
                <a:latin typeface="Barlow Medium"/>
              </a:rPr>
              <a:t>Penjualan barang yang tergolong sangat mewah</a:t>
            </a:r>
          </a:p>
          <a:p>
            <a:pPr algn="just" marL="0" indent="0" lvl="1">
              <a:lnSpc>
                <a:spcPts val="3919"/>
              </a:lnSpc>
              <a:spcBef>
                <a:spcPct val="0"/>
              </a:spcBef>
            </a:pPr>
          </a:p>
        </p:txBody>
      </p:sp>
      <p:sp>
        <p:nvSpPr>
          <p:cNvPr name="AutoShape 24" id="24"/>
          <p:cNvSpPr/>
          <p:nvPr/>
        </p:nvSpPr>
        <p:spPr>
          <a:xfrm rot="0">
            <a:off x="9144000" y="1143984"/>
            <a:ext cx="1780831" cy="0"/>
          </a:xfrm>
          <a:prstGeom prst="line">
            <a:avLst/>
          </a:prstGeom>
          <a:ln cap="flat" w="28575">
            <a:solidFill>
              <a:srgbClr val="734D5C"/>
            </a:solidFill>
            <a:prstDash val="solid"/>
            <a:headEnd type="none" len="sm" w="sm"/>
            <a:tailEnd type="oval" len="lg" w="lg"/>
          </a:ln>
        </p:spPr>
      </p:sp>
      <p:sp>
        <p:nvSpPr>
          <p:cNvPr name="AutoShape 25" id="25"/>
          <p:cNvSpPr/>
          <p:nvPr/>
        </p:nvSpPr>
        <p:spPr>
          <a:xfrm rot="0">
            <a:off x="9144000" y="4598361"/>
            <a:ext cx="1780831" cy="0"/>
          </a:xfrm>
          <a:prstGeom prst="line">
            <a:avLst/>
          </a:prstGeom>
          <a:ln cap="flat" w="28575">
            <a:solidFill>
              <a:srgbClr val="734D5C"/>
            </a:solidFill>
            <a:prstDash val="solid"/>
            <a:headEnd type="none" len="sm" w="sm"/>
            <a:tailEnd type="oval" len="lg" w="lg"/>
          </a:ln>
        </p:spPr>
      </p:sp>
      <p:sp>
        <p:nvSpPr>
          <p:cNvPr name="AutoShape 26" id="26"/>
          <p:cNvSpPr/>
          <p:nvPr/>
        </p:nvSpPr>
        <p:spPr>
          <a:xfrm rot="0">
            <a:off x="9144000" y="6826552"/>
            <a:ext cx="1780831" cy="0"/>
          </a:xfrm>
          <a:prstGeom prst="line">
            <a:avLst/>
          </a:prstGeom>
          <a:ln cap="flat" w="28575">
            <a:solidFill>
              <a:srgbClr val="734D5C"/>
            </a:solidFill>
            <a:prstDash val="solid"/>
            <a:headEnd type="none" len="sm" w="sm"/>
            <a:tailEnd type="oval" len="lg" w="lg"/>
          </a:ln>
        </p:spPr>
      </p:sp>
      <p:sp>
        <p:nvSpPr>
          <p:cNvPr name="AutoShape 27" id="27"/>
          <p:cNvSpPr/>
          <p:nvPr/>
        </p:nvSpPr>
        <p:spPr>
          <a:xfrm rot="-89435">
            <a:off x="6680242" y="9169657"/>
            <a:ext cx="4245307" cy="0"/>
          </a:xfrm>
          <a:prstGeom prst="line">
            <a:avLst/>
          </a:prstGeom>
          <a:ln cap="flat" w="28575">
            <a:solidFill>
              <a:srgbClr val="734D5C"/>
            </a:solidFill>
            <a:prstDash val="solid"/>
            <a:headEnd type="none" len="sm" w="sm"/>
            <a:tailEnd type="oval" len="lg" w="lg"/>
          </a:ln>
        </p:spPr>
      </p:sp>
      <p:sp>
        <p:nvSpPr>
          <p:cNvPr name="AutoShape 28" id="28"/>
          <p:cNvSpPr/>
          <p:nvPr/>
        </p:nvSpPr>
        <p:spPr>
          <a:xfrm rot="-2124086">
            <a:off x="6399987" y="2023505"/>
            <a:ext cx="3036488" cy="0"/>
          </a:xfrm>
          <a:prstGeom prst="line">
            <a:avLst/>
          </a:prstGeom>
          <a:ln cap="flat" w="28575">
            <a:solidFill>
              <a:srgbClr val="734D5C"/>
            </a:solidFill>
            <a:prstDash val="solid"/>
            <a:headEnd type="none" len="sm" w="sm"/>
            <a:tailEnd type="none" len="sm" w="sm"/>
          </a:ln>
        </p:spPr>
      </p:sp>
      <p:sp>
        <p:nvSpPr>
          <p:cNvPr name="AutoShape 29" id="29"/>
          <p:cNvSpPr/>
          <p:nvPr/>
        </p:nvSpPr>
        <p:spPr>
          <a:xfrm rot="-504296">
            <a:off x="6666394" y="4786018"/>
            <a:ext cx="2515897" cy="0"/>
          </a:xfrm>
          <a:prstGeom prst="line">
            <a:avLst/>
          </a:prstGeom>
          <a:ln cap="flat" w="28575">
            <a:solidFill>
              <a:srgbClr val="734D5C"/>
            </a:solidFill>
            <a:prstDash val="solid"/>
            <a:headEnd type="none" len="sm" w="sm"/>
            <a:tailEnd type="none" len="sm" w="sm"/>
          </a:ln>
        </p:spPr>
      </p:sp>
      <p:sp>
        <p:nvSpPr>
          <p:cNvPr name="AutoShape 30" id="30"/>
          <p:cNvSpPr/>
          <p:nvPr/>
        </p:nvSpPr>
        <p:spPr>
          <a:xfrm rot="-496051">
            <a:off x="6666154" y="7006273"/>
            <a:ext cx="2516377" cy="0"/>
          </a:xfrm>
          <a:prstGeom prst="line">
            <a:avLst/>
          </a:prstGeom>
          <a:ln cap="flat" w="28575">
            <a:solidFill>
              <a:srgbClr val="734D5C"/>
            </a:solidFill>
            <a:prstDash val="solid"/>
            <a:headEnd type="none" len="sm" w="sm"/>
            <a:tailEnd type="none" len="sm" w="sm"/>
          </a:ln>
        </p:spPr>
      </p:sp>
      <p:pic>
        <p:nvPicPr>
          <p:cNvPr name="Picture 31" id="3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13286" y="0"/>
            <a:ext cx="1626572" cy="650629"/>
          </a:xfrm>
          <a:prstGeom prst="rect">
            <a:avLst/>
          </a:prstGeom>
        </p:spPr>
      </p:pic>
      <p:pic>
        <p:nvPicPr>
          <p:cNvPr name="Picture 32" id="3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474714" y="9636371"/>
            <a:ext cx="1626572" cy="650629"/>
          </a:xfrm>
          <a:prstGeom prst="rect">
            <a:avLst/>
          </a:prstGeom>
        </p:spPr>
      </p:pic>
      <p:sp>
        <p:nvSpPr>
          <p:cNvPr name="TextBox 33" id="33"/>
          <p:cNvSpPr txBox="true"/>
          <p:nvPr/>
        </p:nvSpPr>
        <p:spPr>
          <a:xfrm rot="0">
            <a:off x="11543405" y="3948112"/>
            <a:ext cx="6526969" cy="2314575"/>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5A3645"/>
                </a:solidFill>
                <a:latin typeface="Sniglet"/>
              </a:rPr>
              <a:t>Bahan bakar minyak</a:t>
            </a:r>
          </a:p>
          <a:p>
            <a:pPr algn="just" marL="539748" indent="-269874" lvl="1">
              <a:lnSpc>
                <a:spcPts val="3749"/>
              </a:lnSpc>
              <a:buFont typeface="Arial"/>
              <a:buChar char="•"/>
            </a:pPr>
            <a:r>
              <a:rPr lang="en-US" sz="2499">
                <a:solidFill>
                  <a:srgbClr val="5A3645"/>
                </a:solidFill>
                <a:latin typeface="Sniglet"/>
              </a:rPr>
              <a:t>Bahan bakar gas</a:t>
            </a:r>
          </a:p>
          <a:p>
            <a:pPr algn="just" marL="539748" indent="-269874" lvl="1">
              <a:lnSpc>
                <a:spcPts val="3749"/>
              </a:lnSpc>
              <a:buFont typeface="Arial"/>
              <a:buChar char="•"/>
            </a:pPr>
            <a:r>
              <a:rPr lang="en-US" sz="2499">
                <a:solidFill>
                  <a:srgbClr val="5A3645"/>
                </a:solidFill>
                <a:latin typeface="Sniglet"/>
              </a:rPr>
              <a:t>Pelumas</a:t>
            </a:r>
          </a:p>
          <a:p>
            <a:pPr algn="just">
              <a:lnSpc>
                <a:spcPts val="3749"/>
              </a:lnSpc>
            </a:pPr>
          </a:p>
          <a:p>
            <a:pPr algn="just">
              <a:lnSpc>
                <a:spcPts val="3749"/>
              </a:lnSpc>
            </a:pPr>
          </a:p>
        </p:txBody>
      </p:sp>
      <p:sp>
        <p:nvSpPr>
          <p:cNvPr name="TextBox 34" id="34"/>
          <p:cNvSpPr txBox="true"/>
          <p:nvPr/>
        </p:nvSpPr>
        <p:spPr>
          <a:xfrm rot="0">
            <a:off x="11543405" y="5988645"/>
            <a:ext cx="6526969" cy="3248025"/>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5A3645"/>
                </a:solidFill>
                <a:latin typeface="Sniglet"/>
              </a:rPr>
              <a:t>Kehutanan</a:t>
            </a:r>
          </a:p>
          <a:p>
            <a:pPr algn="just" marL="539748" indent="-269874" lvl="1">
              <a:lnSpc>
                <a:spcPts val="3749"/>
              </a:lnSpc>
              <a:buFont typeface="Arial"/>
              <a:buChar char="•"/>
            </a:pPr>
            <a:r>
              <a:rPr lang="en-US" sz="2499">
                <a:solidFill>
                  <a:srgbClr val="5A3645"/>
                </a:solidFill>
                <a:latin typeface="Sniglet"/>
              </a:rPr>
              <a:t>Perkebunan</a:t>
            </a:r>
          </a:p>
          <a:p>
            <a:pPr algn="just" marL="539748" indent="-269874" lvl="1">
              <a:lnSpc>
                <a:spcPts val="3749"/>
              </a:lnSpc>
              <a:buFont typeface="Arial"/>
              <a:buChar char="•"/>
            </a:pPr>
            <a:r>
              <a:rPr lang="en-US" sz="2499">
                <a:solidFill>
                  <a:srgbClr val="5A3645"/>
                </a:solidFill>
                <a:latin typeface="Sniglet"/>
              </a:rPr>
              <a:t>Pertanian</a:t>
            </a:r>
          </a:p>
          <a:p>
            <a:pPr algn="just" marL="539748" indent="-269874" lvl="1">
              <a:lnSpc>
                <a:spcPts val="3749"/>
              </a:lnSpc>
              <a:buFont typeface="Arial"/>
              <a:buChar char="•"/>
            </a:pPr>
            <a:r>
              <a:rPr lang="en-US" sz="2499">
                <a:solidFill>
                  <a:srgbClr val="5A3645"/>
                </a:solidFill>
                <a:latin typeface="Sniglet"/>
              </a:rPr>
              <a:t>Peternakan</a:t>
            </a:r>
          </a:p>
          <a:p>
            <a:pPr algn="just" marL="539748" indent="-269874" lvl="1">
              <a:lnSpc>
                <a:spcPts val="3749"/>
              </a:lnSpc>
              <a:buFont typeface="Arial"/>
              <a:buChar char="•"/>
            </a:pPr>
            <a:r>
              <a:rPr lang="en-US" sz="2499">
                <a:solidFill>
                  <a:srgbClr val="5A3645"/>
                </a:solidFill>
                <a:latin typeface="Sniglet"/>
              </a:rPr>
              <a:t>Perikanan</a:t>
            </a:r>
          </a:p>
          <a:p>
            <a:pPr algn="just">
              <a:lnSpc>
                <a:spcPts val="3749"/>
              </a:lnSpc>
            </a:pPr>
          </a:p>
          <a:p>
            <a:pPr algn="just">
              <a:lnSpc>
                <a:spcPts val="3749"/>
              </a:lnSpc>
            </a:pPr>
          </a:p>
        </p:txBody>
      </p:sp>
      <p:sp>
        <p:nvSpPr>
          <p:cNvPr name="TextBox 35" id="35"/>
          <p:cNvSpPr txBox="true"/>
          <p:nvPr/>
        </p:nvSpPr>
        <p:spPr>
          <a:xfrm rot="0">
            <a:off x="11543405" y="8576816"/>
            <a:ext cx="6203670" cy="2314575"/>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5A3645"/>
                </a:solidFill>
                <a:latin typeface="Sniglet"/>
              </a:rPr>
              <a:t>yang dikenakan Pajak Penghasilan Pasal 22 ini adalah dilakukan oleh wajib pajak badan</a:t>
            </a:r>
          </a:p>
          <a:p>
            <a:pPr algn="just">
              <a:lnSpc>
                <a:spcPts val="3749"/>
              </a:lnSpc>
            </a:pPr>
          </a:p>
          <a:p>
            <a:pPr algn="just">
              <a:lnSpc>
                <a:spcPts val="3749"/>
              </a:lnSpc>
            </a:pPr>
          </a:p>
        </p:txBody>
      </p:sp>
      <p:pic>
        <p:nvPicPr>
          <p:cNvPr name="Picture 36" id="3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500756">
            <a:off x="14352158" y="651052"/>
            <a:ext cx="4225866" cy="1452642"/>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4566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43034" y="1838116"/>
            <a:ext cx="12801932" cy="238436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9321514" y="5155455"/>
            <a:ext cx="8904899" cy="15027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9295070" y="7461417"/>
            <a:ext cx="8992930" cy="1517557"/>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5085151"/>
            <a:ext cx="8923795" cy="150589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039559">
            <a:off x="3232238" y="8132277"/>
            <a:ext cx="3461576" cy="411480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391113"/>
            <a:ext cx="8923795" cy="150589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456105" y="-1508367"/>
            <a:ext cx="2360866" cy="4114800"/>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631499" y="-939925"/>
            <a:ext cx="2656501" cy="2778040"/>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890332" y="-219284"/>
            <a:ext cx="3590163" cy="4114800"/>
          </a:xfrm>
          <a:prstGeom prst="rect">
            <a:avLst/>
          </a:prstGeom>
        </p:spPr>
      </p:pic>
      <p:sp>
        <p:nvSpPr>
          <p:cNvPr name="TextBox 11" id="11"/>
          <p:cNvSpPr txBox="true"/>
          <p:nvPr/>
        </p:nvSpPr>
        <p:spPr>
          <a:xfrm rot="0">
            <a:off x="3221952" y="2258771"/>
            <a:ext cx="9508525" cy="1533525"/>
          </a:xfrm>
          <a:prstGeom prst="rect">
            <a:avLst/>
          </a:prstGeom>
        </p:spPr>
        <p:txBody>
          <a:bodyPr anchor="t" rtlCol="false" tIns="0" lIns="0" bIns="0" rIns="0">
            <a:spAutoFit/>
          </a:bodyPr>
          <a:lstStyle/>
          <a:p>
            <a:pPr algn="ctr">
              <a:lnSpc>
                <a:spcPts val="6000"/>
              </a:lnSpc>
            </a:pPr>
            <a:r>
              <a:rPr lang="en-US" sz="5000">
                <a:solidFill>
                  <a:srgbClr val="84566B"/>
                </a:solidFill>
                <a:latin typeface="Sensei"/>
              </a:rPr>
              <a:t>Pengecualian Pemungutan PPh Pasal 22</a:t>
            </a:r>
          </a:p>
        </p:txBody>
      </p:sp>
      <p:sp>
        <p:nvSpPr>
          <p:cNvPr name="TextBox 12" id="12"/>
          <p:cNvSpPr txBox="true"/>
          <p:nvPr/>
        </p:nvSpPr>
        <p:spPr>
          <a:xfrm rot="0">
            <a:off x="9919300" y="5644348"/>
            <a:ext cx="7338053" cy="466725"/>
          </a:xfrm>
          <a:prstGeom prst="rect">
            <a:avLst/>
          </a:prstGeom>
        </p:spPr>
        <p:txBody>
          <a:bodyPr anchor="t" rtlCol="false" tIns="0" lIns="0" bIns="0" rIns="0">
            <a:spAutoFit/>
          </a:bodyPr>
          <a:lstStyle/>
          <a:p>
            <a:pPr algn="just">
              <a:lnSpc>
                <a:spcPts val="3719"/>
              </a:lnSpc>
            </a:pPr>
            <a:r>
              <a:rPr lang="en-US" sz="3099">
                <a:solidFill>
                  <a:srgbClr val="84566B"/>
                </a:solidFill>
                <a:latin typeface="Dreaming Outloud Sans"/>
              </a:rPr>
              <a:t>3. Pembayaran atas penyerahan barang.</a:t>
            </a:r>
          </a:p>
        </p:txBody>
      </p:sp>
      <p:sp>
        <p:nvSpPr>
          <p:cNvPr name="TextBox 13" id="13"/>
          <p:cNvSpPr txBox="true"/>
          <p:nvPr/>
        </p:nvSpPr>
        <p:spPr>
          <a:xfrm rot="0">
            <a:off x="9919300" y="7762995"/>
            <a:ext cx="7338053" cy="914400"/>
          </a:xfrm>
          <a:prstGeom prst="rect">
            <a:avLst/>
          </a:prstGeom>
        </p:spPr>
        <p:txBody>
          <a:bodyPr anchor="t" rtlCol="false" tIns="0" lIns="0" bIns="0" rIns="0">
            <a:spAutoFit/>
          </a:bodyPr>
          <a:lstStyle/>
          <a:p>
            <a:pPr algn="just">
              <a:lnSpc>
                <a:spcPts val="3600"/>
              </a:lnSpc>
            </a:pPr>
            <a:r>
              <a:rPr lang="en-US" sz="3000">
                <a:solidFill>
                  <a:srgbClr val="84566B"/>
                </a:solidFill>
                <a:latin typeface="Dreaming Outloud Sans"/>
              </a:rPr>
              <a:t>4. Pembayaran untuk pembelian bahan bakar minyak, air, listrik, PDAM dan telepon.</a:t>
            </a:r>
          </a:p>
        </p:txBody>
      </p:sp>
      <p:sp>
        <p:nvSpPr>
          <p:cNvPr name="TextBox 14" id="14"/>
          <p:cNvSpPr txBox="true"/>
          <p:nvPr/>
        </p:nvSpPr>
        <p:spPr>
          <a:xfrm rot="0">
            <a:off x="736957" y="5155455"/>
            <a:ext cx="7921539" cy="1400175"/>
          </a:xfrm>
          <a:prstGeom prst="rect">
            <a:avLst/>
          </a:prstGeom>
        </p:spPr>
        <p:txBody>
          <a:bodyPr anchor="t" rtlCol="false" tIns="0" lIns="0" bIns="0" rIns="0">
            <a:spAutoFit/>
          </a:bodyPr>
          <a:lstStyle/>
          <a:p>
            <a:pPr algn="just">
              <a:lnSpc>
                <a:spcPts val="3719"/>
              </a:lnSpc>
            </a:pPr>
            <a:r>
              <a:rPr lang="en-US" sz="3099">
                <a:solidFill>
                  <a:srgbClr val="84566B"/>
                </a:solidFill>
                <a:latin typeface="Dreaming Outloud Sans"/>
              </a:rPr>
              <a:t>1. Impor barang dan atau penyerahan barang yang berdasarkan ketentuan peraturan perundang-undangan tidak terutang PPh, </a:t>
            </a:r>
          </a:p>
        </p:txBody>
      </p:sp>
      <p:sp>
        <p:nvSpPr>
          <p:cNvPr name="TextBox 15" id="15"/>
          <p:cNvSpPr txBox="true"/>
          <p:nvPr/>
        </p:nvSpPr>
        <p:spPr>
          <a:xfrm rot="0">
            <a:off x="736957" y="7677333"/>
            <a:ext cx="7338053" cy="933450"/>
          </a:xfrm>
          <a:prstGeom prst="rect">
            <a:avLst/>
          </a:prstGeom>
        </p:spPr>
        <p:txBody>
          <a:bodyPr anchor="t" rtlCol="false" tIns="0" lIns="0" bIns="0" rIns="0">
            <a:spAutoFit/>
          </a:bodyPr>
          <a:lstStyle/>
          <a:p>
            <a:pPr algn="just">
              <a:lnSpc>
                <a:spcPts val="3719"/>
              </a:lnSpc>
            </a:pPr>
            <a:r>
              <a:rPr lang="en-US" sz="3099">
                <a:solidFill>
                  <a:srgbClr val="84566B"/>
                </a:solidFill>
                <a:latin typeface="Dreaming Outloud Sans"/>
              </a:rPr>
              <a:t>2. Impor barang-barang yang dibebaskan dari bea masuk.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B42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47395">
            <a:off x="15073334" y="798988"/>
            <a:ext cx="6963508"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2645952" y="2776654"/>
            <a:ext cx="5234029" cy="700204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0408019" y="2776654"/>
            <a:ext cx="5234029" cy="7002045"/>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583290" y="3088141"/>
            <a:ext cx="1359354" cy="135935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345357" y="3088141"/>
            <a:ext cx="1359354" cy="1359354"/>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96771">
            <a:off x="15146567" y="7583874"/>
            <a:ext cx="2377979" cy="1828882"/>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08749" y="2856388"/>
            <a:ext cx="2096889" cy="1803324"/>
          </a:xfrm>
          <a:prstGeom prst="rect">
            <a:avLst/>
          </a:prstGeom>
        </p:spPr>
      </p:pic>
      <p:sp>
        <p:nvSpPr>
          <p:cNvPr name="TextBox 9" id="9"/>
          <p:cNvSpPr txBox="true"/>
          <p:nvPr/>
        </p:nvSpPr>
        <p:spPr>
          <a:xfrm rot="0">
            <a:off x="1172383" y="1222422"/>
            <a:ext cx="15943234" cy="1387474"/>
          </a:xfrm>
          <a:prstGeom prst="rect">
            <a:avLst/>
          </a:prstGeom>
        </p:spPr>
        <p:txBody>
          <a:bodyPr anchor="t" rtlCol="false" tIns="0" lIns="0" bIns="0" rIns="0">
            <a:spAutoFit/>
          </a:bodyPr>
          <a:lstStyle/>
          <a:p>
            <a:pPr algn="ctr">
              <a:lnSpc>
                <a:spcPts val="11200"/>
              </a:lnSpc>
              <a:spcBef>
                <a:spcPct val="0"/>
              </a:spcBef>
            </a:pPr>
            <a:r>
              <a:rPr lang="en-US" sz="8000">
                <a:solidFill>
                  <a:srgbClr val="F8F6F4"/>
                </a:solidFill>
                <a:latin typeface="Sensei"/>
              </a:rPr>
              <a:t>Sifat pemungutan pph pasal 22</a:t>
            </a:r>
          </a:p>
        </p:txBody>
      </p:sp>
      <p:sp>
        <p:nvSpPr>
          <p:cNvPr name="TextBox 10" id="10"/>
          <p:cNvSpPr txBox="true"/>
          <p:nvPr/>
        </p:nvSpPr>
        <p:spPr>
          <a:xfrm rot="0">
            <a:off x="2630629" y="5768089"/>
            <a:ext cx="5264675" cy="1543050"/>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734D5C"/>
                </a:solidFill>
                <a:latin typeface="Dreaming Outloud Sans"/>
              </a:rPr>
              <a:t>Pungutan PPh Pasal 22 kepada penyalur atau agen ialah </a:t>
            </a:r>
            <a:r>
              <a:rPr lang="en-US" sz="2999">
                <a:solidFill>
                  <a:srgbClr val="F6B326"/>
                </a:solidFill>
                <a:latin typeface="Dreaming Outloud Sans"/>
              </a:rPr>
              <a:t>bersifat Final.</a:t>
            </a:r>
          </a:p>
        </p:txBody>
      </p:sp>
      <p:sp>
        <p:nvSpPr>
          <p:cNvPr name="TextBox 11" id="11"/>
          <p:cNvSpPr txBox="true"/>
          <p:nvPr/>
        </p:nvSpPr>
        <p:spPr>
          <a:xfrm rot="0">
            <a:off x="10392696" y="6030026"/>
            <a:ext cx="5264675" cy="1019175"/>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734D5C"/>
                </a:solidFill>
                <a:latin typeface="Dreaming Outloud Sans"/>
              </a:rPr>
              <a:t>Selain penyalur atau agen itu </a:t>
            </a:r>
            <a:r>
              <a:rPr lang="en-US" sz="2999">
                <a:solidFill>
                  <a:srgbClr val="F6B326"/>
                </a:solidFill>
                <a:latin typeface="Dreaming Outloud Sans"/>
              </a:rPr>
              <a:t>bersifat tidak final</a:t>
            </a:r>
          </a:p>
        </p:txBody>
      </p:sp>
      <p:sp>
        <p:nvSpPr>
          <p:cNvPr name="TextBox 12" id="12"/>
          <p:cNvSpPr txBox="true"/>
          <p:nvPr/>
        </p:nvSpPr>
        <p:spPr>
          <a:xfrm rot="0">
            <a:off x="4486126" y="3168061"/>
            <a:ext cx="1553681" cy="1085215"/>
          </a:xfrm>
          <a:prstGeom prst="rect">
            <a:avLst/>
          </a:prstGeom>
        </p:spPr>
        <p:txBody>
          <a:bodyPr anchor="t" rtlCol="false" tIns="0" lIns="0" bIns="0" rIns="0">
            <a:spAutoFit/>
          </a:bodyPr>
          <a:lstStyle/>
          <a:p>
            <a:pPr algn="ctr">
              <a:lnSpc>
                <a:spcPts val="8959"/>
              </a:lnSpc>
              <a:spcBef>
                <a:spcPct val="0"/>
              </a:spcBef>
            </a:pPr>
            <a:r>
              <a:rPr lang="en-US" sz="6399">
                <a:solidFill>
                  <a:srgbClr val="F6F1EB"/>
                </a:solidFill>
                <a:latin typeface="Dreaming Outloud Sans"/>
              </a:rPr>
              <a:t>1</a:t>
            </a:r>
          </a:p>
        </p:txBody>
      </p:sp>
      <p:sp>
        <p:nvSpPr>
          <p:cNvPr name="TextBox 13" id="13"/>
          <p:cNvSpPr txBox="true"/>
          <p:nvPr/>
        </p:nvSpPr>
        <p:spPr>
          <a:xfrm rot="0">
            <a:off x="12248193" y="3168061"/>
            <a:ext cx="1553681" cy="1085215"/>
          </a:xfrm>
          <a:prstGeom prst="rect">
            <a:avLst/>
          </a:prstGeom>
        </p:spPr>
        <p:txBody>
          <a:bodyPr anchor="t" rtlCol="false" tIns="0" lIns="0" bIns="0" rIns="0">
            <a:spAutoFit/>
          </a:bodyPr>
          <a:lstStyle/>
          <a:p>
            <a:pPr algn="ctr">
              <a:lnSpc>
                <a:spcPts val="8959"/>
              </a:lnSpc>
              <a:spcBef>
                <a:spcPct val="0"/>
              </a:spcBef>
            </a:pPr>
            <a:r>
              <a:rPr lang="en-US" sz="6399">
                <a:solidFill>
                  <a:srgbClr val="F6F1EB"/>
                </a:solidFill>
                <a:latin typeface="Dreaming Outloud Sans"/>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DAFNmrNVO7I</dc:identifier>
  <dcterms:modified xsi:type="dcterms:W3CDTF">2011-08-01T06:04:30Z</dcterms:modified>
  <cp:revision>1</cp:revision>
  <dc:title>AK.3B PAGI_PPT KELOMPOK 6</dc:title>
</cp:coreProperties>
</file>